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8"/>
  </p:notesMasterIdLst>
  <p:sldIdLst>
    <p:sldId id="334" r:id="rId2"/>
    <p:sldId id="333" r:id="rId3"/>
    <p:sldId id="256" r:id="rId4"/>
    <p:sldId id="257" r:id="rId5"/>
    <p:sldId id="258" r:id="rId6"/>
    <p:sldId id="259" r:id="rId7"/>
    <p:sldId id="260" r:id="rId8"/>
    <p:sldId id="261" r:id="rId9"/>
    <p:sldId id="262" r:id="rId10"/>
    <p:sldId id="263" r:id="rId11"/>
    <p:sldId id="264" r:id="rId12"/>
    <p:sldId id="326" r:id="rId13"/>
    <p:sldId id="327" r:id="rId14"/>
    <p:sldId id="328" r:id="rId15"/>
    <p:sldId id="329" r:id="rId16"/>
    <p:sldId id="270" r:id="rId17"/>
    <p:sldId id="273" r:id="rId18"/>
    <p:sldId id="272" r:id="rId19"/>
    <p:sldId id="274" r:id="rId20"/>
    <p:sldId id="275" r:id="rId21"/>
    <p:sldId id="276" r:id="rId22"/>
    <p:sldId id="277" r:id="rId23"/>
    <p:sldId id="278" r:id="rId24"/>
    <p:sldId id="279" r:id="rId25"/>
    <p:sldId id="269" r:id="rId26"/>
    <p:sldId id="280" r:id="rId27"/>
    <p:sldId id="281" r:id="rId28"/>
    <p:sldId id="282" r:id="rId29"/>
    <p:sldId id="283" r:id="rId30"/>
    <p:sldId id="330" r:id="rId31"/>
    <p:sldId id="284" r:id="rId32"/>
    <p:sldId id="285" r:id="rId33"/>
    <p:sldId id="366" r:id="rId34"/>
    <p:sldId id="286" r:id="rId35"/>
    <p:sldId id="287" r:id="rId36"/>
    <p:sldId id="361" r:id="rId37"/>
    <p:sldId id="288" r:id="rId38"/>
    <p:sldId id="289" r:id="rId39"/>
    <p:sldId id="292" r:id="rId40"/>
    <p:sldId id="290" r:id="rId41"/>
    <p:sldId id="293" r:id="rId42"/>
    <p:sldId id="294" r:id="rId43"/>
    <p:sldId id="291" r:id="rId44"/>
    <p:sldId id="296" r:id="rId45"/>
    <p:sldId id="297" r:id="rId46"/>
    <p:sldId id="298" r:id="rId47"/>
    <p:sldId id="332" r:id="rId48"/>
    <p:sldId id="331" r:id="rId49"/>
    <p:sldId id="362" r:id="rId50"/>
    <p:sldId id="363" r:id="rId51"/>
    <p:sldId id="303" r:id="rId52"/>
    <p:sldId id="364" r:id="rId53"/>
    <p:sldId id="365" r:id="rId54"/>
    <p:sldId id="299" r:id="rId55"/>
    <p:sldId id="300" r:id="rId56"/>
    <p:sldId id="301" r:id="rId57"/>
    <p:sldId id="302" r:id="rId58"/>
    <p:sldId id="368" r:id="rId59"/>
    <p:sldId id="367" r:id="rId60"/>
    <p:sldId id="305" r:id="rId61"/>
    <p:sldId id="306" r:id="rId62"/>
    <p:sldId id="357" r:id="rId63"/>
    <p:sldId id="358" r:id="rId64"/>
    <p:sldId id="359" r:id="rId65"/>
    <p:sldId id="360" r:id="rId66"/>
    <p:sldId id="307" r:id="rId67"/>
    <p:sldId id="308" r:id="rId68"/>
    <p:sldId id="309" r:id="rId69"/>
    <p:sldId id="310" r:id="rId70"/>
    <p:sldId id="311" r:id="rId71"/>
    <p:sldId id="312" r:id="rId72"/>
    <p:sldId id="313" r:id="rId73"/>
    <p:sldId id="304" r:id="rId74"/>
    <p:sldId id="314" r:id="rId75"/>
    <p:sldId id="315" r:id="rId76"/>
    <p:sldId id="316" r:id="rId77"/>
    <p:sldId id="317" r:id="rId78"/>
    <p:sldId id="318" r:id="rId79"/>
    <p:sldId id="319" r:id="rId80"/>
    <p:sldId id="320" r:id="rId81"/>
    <p:sldId id="321" r:id="rId82"/>
    <p:sldId id="323" r:id="rId83"/>
    <p:sldId id="324" r:id="rId84"/>
    <p:sldId id="322" r:id="rId85"/>
    <p:sldId id="336" r:id="rId86"/>
    <p:sldId id="337" r:id="rId87"/>
    <p:sldId id="342" r:id="rId88"/>
    <p:sldId id="343" r:id="rId89"/>
    <p:sldId id="344" r:id="rId90"/>
    <p:sldId id="340" r:id="rId91"/>
    <p:sldId id="345" r:id="rId92"/>
    <p:sldId id="338" r:id="rId93"/>
    <p:sldId id="339" r:id="rId94"/>
    <p:sldId id="346" r:id="rId95"/>
    <p:sldId id="347" r:id="rId96"/>
    <p:sldId id="348" r:id="rId97"/>
    <p:sldId id="349" r:id="rId98"/>
    <p:sldId id="341" r:id="rId99"/>
    <p:sldId id="350" r:id="rId100"/>
    <p:sldId id="352" r:id="rId101"/>
    <p:sldId id="353" r:id="rId102"/>
    <p:sldId id="354" r:id="rId103"/>
    <p:sldId id="356" r:id="rId104"/>
    <p:sldId id="355" r:id="rId105"/>
    <p:sldId id="351" r:id="rId106"/>
    <p:sldId id="325" r:id="rId10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0C45"/>
    <a:srgbClr val="D21A90"/>
    <a:srgbClr val="C4B1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4660"/>
  </p:normalViewPr>
  <p:slideViewPr>
    <p:cSldViewPr>
      <p:cViewPr varScale="1">
        <p:scale>
          <a:sx n="109" d="100"/>
          <a:sy n="109" d="100"/>
        </p:scale>
        <p:origin x="1752"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7824DEB7-F687-4815-91FD-D9F1BA6A3939}" type="datetimeFigureOut">
              <a:rPr lang="en-US"/>
              <a:pPr>
                <a:defRPr/>
              </a:pPr>
              <a:t>11/10/2020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6F09F680-1E68-4558-95A0-E5B9FC598059}"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809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281320B-0A0C-48C1-A3EE-5FEB478EB305}" type="slidenum">
              <a:rPr lang="en-IN" smtClean="0"/>
              <a:pPr/>
              <a:t>1</a:t>
            </a:fld>
            <a:endParaRPr lang="en-I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11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0FCB37D-A8AB-4D14-8DBC-9381142C4574}" type="slidenum">
              <a:rPr lang="en-US" smtClean="0"/>
              <a:pPr/>
              <a:t>10</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21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1D61DA5-7571-40B0-A991-3A9CB5495278}" type="slidenum">
              <a:rPr lang="en-US" smtClean="0"/>
              <a:pPr/>
              <a:t>11</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931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31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7554CB8-5013-40FF-B475-31E5763C6217}" type="slidenum">
              <a:rPr lang="en-US" smtClean="0"/>
              <a:pPr/>
              <a:t>12</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p:spPr>
      </p:sp>
      <p:sp>
        <p:nvSpPr>
          <p:cNvPr id="942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42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31D9F9C-7807-4535-8488-959F4F39CEB7}" type="slidenum">
              <a:rPr lang="en-US" smtClean="0"/>
              <a:pPr/>
              <a:t>13</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p:spPr>
      </p:sp>
      <p:sp>
        <p:nvSpPr>
          <p:cNvPr id="952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52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F131842-3F0F-4F22-A00A-844C84D733CB}" type="slidenum">
              <a:rPr lang="en-US" smtClean="0"/>
              <a:pPr/>
              <a:t>14</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p:spPr>
      </p:sp>
      <p:sp>
        <p:nvSpPr>
          <p:cNvPr id="962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62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295E6E1-D89E-45D7-97B9-A3D5E9D29877}" type="slidenum">
              <a:rPr lang="en-US" smtClean="0"/>
              <a:pPr/>
              <a:t>15</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p:spPr>
      </p:sp>
      <p:sp>
        <p:nvSpPr>
          <p:cNvPr id="972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72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158F818-DFE0-4F00-A0EE-5D6633F1ADF2}" type="slidenum">
              <a:rPr lang="en-US" smtClean="0"/>
              <a:pPr/>
              <a:t>16</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p:spPr>
      </p:sp>
      <p:sp>
        <p:nvSpPr>
          <p:cNvPr id="983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83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938A6B0-948D-429C-B269-5D999DE20868}" type="slidenum">
              <a:rPr lang="en-US" smtClean="0"/>
              <a:pPr/>
              <a:t>17</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93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356EA84-F38E-4964-B29B-92640ACDCE85}" type="slidenum">
              <a:rPr lang="en-US" smtClean="0"/>
              <a:pPr/>
              <a:t>18</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003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E0DB70F-1392-430D-BD46-2B9E740869C4}" type="slidenum">
              <a:rPr lang="en-US" smtClean="0"/>
              <a:pPr/>
              <a:t>19</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829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4C57C0E-012D-4738-A664-8A4DC7C7FBCE}"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p:spPr>
      </p:sp>
      <p:sp>
        <p:nvSpPr>
          <p:cNvPr id="1013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013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086B2AF-34EE-446C-8E0D-25AEA96395A8}" type="slidenum">
              <a:rPr lang="en-US" smtClean="0"/>
              <a:pPr/>
              <a:t>20</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024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CE88508-AA95-43EF-AA71-8C186C81D29E}" type="slidenum">
              <a:rPr lang="en-US" smtClean="0"/>
              <a:pPr/>
              <a:t>21</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p:spPr>
      </p:sp>
      <p:sp>
        <p:nvSpPr>
          <p:cNvPr id="1034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034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A260ECE-E5CE-48F8-BA8F-DCAFD7536821}" type="slidenum">
              <a:rPr lang="en-US" smtClean="0"/>
              <a:pPr/>
              <a:t>22</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p:spPr>
      </p:sp>
      <p:sp>
        <p:nvSpPr>
          <p:cNvPr id="1044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044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8D37EC0-DCFE-4479-A32B-BD45AC000D4A}" type="slidenum">
              <a:rPr lang="en-US" smtClean="0"/>
              <a:pPr/>
              <a:t>23</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p:spPr>
      </p:sp>
      <p:sp>
        <p:nvSpPr>
          <p:cNvPr id="1054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054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2A341ED-6745-4341-A3C6-9162259A5B27}" type="slidenum">
              <a:rPr lang="en-US" smtClean="0"/>
              <a:pPr/>
              <a:t>24</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p:spPr>
      </p:sp>
      <p:sp>
        <p:nvSpPr>
          <p:cNvPr id="1064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065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780B081-9D41-44DE-BF85-DDAE9A682864}" type="slidenum">
              <a:rPr lang="en-US" smtClean="0"/>
              <a:pPr/>
              <a:t>25</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p:spPr>
      </p:sp>
      <p:sp>
        <p:nvSpPr>
          <p:cNvPr id="1075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075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2A8C679-E4FC-4AD1-9B62-9AFD87863D85}" type="slidenum">
              <a:rPr lang="en-US" smtClean="0"/>
              <a:pPr/>
              <a:t>26</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085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B0F01B9-6D70-459C-8A82-9E6AA0351B47}" type="slidenum">
              <a:rPr lang="en-US" smtClean="0"/>
              <a:pPr/>
              <a:t>27</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p:spPr>
      </p:sp>
      <p:sp>
        <p:nvSpPr>
          <p:cNvPr id="1095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095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3AE386B-AA49-40C2-B376-17DBAB87845A}" type="slidenum">
              <a:rPr lang="en-US" smtClean="0"/>
              <a:pPr/>
              <a:t>28</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p:spPr>
      </p:sp>
      <p:sp>
        <p:nvSpPr>
          <p:cNvPr id="1105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05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80B661A-19C8-414C-82A4-67654651A559}" type="slidenum">
              <a:rPr lang="en-US" smtClean="0"/>
              <a:pPr/>
              <a:t>29</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39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CECB712-107A-4631-A81E-5B532AD4D653}" type="slidenum">
              <a:rPr lang="en-US" smtClean="0"/>
              <a:pPr/>
              <a:t>3</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1116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775637A-DB32-4D4D-8244-32EABD9FE7E6}" type="slidenum">
              <a:rPr lang="en-US" smtClean="0"/>
              <a:pPr/>
              <a:t>30</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26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453F751-4BA6-4C35-8C8B-602EE34CEA78}" type="slidenum">
              <a:rPr lang="en-US" smtClean="0"/>
              <a:pPr/>
              <a:t>31</a:t>
            </a:fld>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36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7903940-B4A3-4978-B541-D45086E1054C}" type="slidenum">
              <a:rPr lang="en-US" smtClean="0"/>
              <a:pPr/>
              <a:t>32</a:t>
            </a:fld>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46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B816D4B-82DB-41A2-82D1-5C0144342E44}" type="slidenum">
              <a:rPr lang="en-US" smtClean="0"/>
              <a:pPr/>
              <a:t>34</a:t>
            </a:fld>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57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407F5C5-FF41-4949-B83D-C3BBB169402B}" type="slidenum">
              <a:rPr lang="en-US" smtClean="0"/>
              <a:pPr/>
              <a:t>35</a:t>
            </a:fld>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p:spPr>
      </p:sp>
      <p:sp>
        <p:nvSpPr>
          <p:cNvPr id="1167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67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B1B8036-F16E-4D66-956E-2D9DEB4EC91C}" type="slidenum">
              <a:rPr lang="en-US" smtClean="0"/>
              <a:pPr/>
              <a:t>37</a:t>
            </a:fld>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77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1FFE47F-6DA9-462A-8BCD-DF5B9CFCC49C}" type="slidenum">
              <a:rPr lang="en-US" smtClean="0"/>
              <a:pPr/>
              <a:t>38</a:t>
            </a:fld>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p:spPr>
      </p:sp>
      <p:sp>
        <p:nvSpPr>
          <p:cNvPr id="1187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87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4FCAD6D-B2A4-4770-BA8F-7969A5643009}" type="slidenum">
              <a:rPr lang="en-US" smtClean="0"/>
              <a:pPr/>
              <a:t>39</a:t>
            </a:fld>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p:spPr>
      </p:sp>
      <p:sp>
        <p:nvSpPr>
          <p:cNvPr id="1198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98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DE12005-A0D2-4560-930E-1D67D596CA51}" type="slidenum">
              <a:rPr lang="en-US" smtClean="0"/>
              <a:pPr/>
              <a:t>40</a:t>
            </a:fld>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p:spPr>
      </p:sp>
      <p:sp>
        <p:nvSpPr>
          <p:cNvPr id="1208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208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BC2241-A9B3-4DEB-8913-37F60E2A91EC}" type="slidenum">
              <a:rPr lang="en-US" smtClean="0"/>
              <a:pPr/>
              <a:t>41</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49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B074964-3780-4490-9708-8BDCDFB1C2D3}" type="slidenum">
              <a:rPr lang="en-US" smtClean="0"/>
              <a:pPr/>
              <a:t>4</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p:spPr>
      </p:sp>
      <p:sp>
        <p:nvSpPr>
          <p:cNvPr id="1218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218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ACFEAED-10EA-49EE-B55F-2093653A9ED8}" type="slidenum">
              <a:rPr lang="en-US" smtClean="0"/>
              <a:pPr/>
              <a:t>42</a:t>
            </a:fld>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p:spPr>
      </p:sp>
      <p:sp>
        <p:nvSpPr>
          <p:cNvPr id="1228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228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0D3E84C-3930-4BA4-81D4-41428BF32F33}" type="slidenum">
              <a:rPr lang="en-US" smtClean="0"/>
              <a:pPr/>
              <a:t>43</a:t>
            </a:fld>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p:spPr>
      </p:sp>
      <p:sp>
        <p:nvSpPr>
          <p:cNvPr id="1239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239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DC9A70F-E476-420D-B74D-344107C3F2B9}" type="slidenum">
              <a:rPr lang="en-US" smtClean="0"/>
              <a:pPr/>
              <a:t>44</a:t>
            </a:fld>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p:spPr>
      </p:sp>
      <p:sp>
        <p:nvSpPr>
          <p:cNvPr id="1249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249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ABECA6E-9797-4993-B612-B9302930FAD8}" type="slidenum">
              <a:rPr lang="en-US" smtClean="0"/>
              <a:pPr/>
              <a:t>45</a:t>
            </a:fld>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p:spPr>
      </p:sp>
      <p:sp>
        <p:nvSpPr>
          <p:cNvPr id="1259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259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74AD481-77E4-4602-86FB-3CDA479369CA}" type="slidenum">
              <a:rPr lang="en-US" smtClean="0"/>
              <a:pPr/>
              <a:t>46</a:t>
            </a:fld>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p:spPr>
      </p:sp>
      <p:sp>
        <p:nvSpPr>
          <p:cNvPr id="1269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1269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7797DB8-80E3-4915-8255-C38BDA81301E}" type="slidenum">
              <a:rPr lang="en-US" smtClean="0"/>
              <a:pPr/>
              <a:t>47</a:t>
            </a:fld>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p:spPr>
      </p:sp>
      <p:sp>
        <p:nvSpPr>
          <p:cNvPr id="1280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1280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0500329-8CB7-4E8A-813D-7995DBC084B7}" type="slidenum">
              <a:rPr lang="en-US" smtClean="0"/>
              <a:pPr/>
              <a:t>48</a:t>
            </a:fld>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p:spPr>
      </p:sp>
      <p:sp>
        <p:nvSpPr>
          <p:cNvPr id="1290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290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BC28608-4241-4EA5-88AC-A72D13DF2106}" type="slidenum">
              <a:rPr lang="en-US" smtClean="0"/>
              <a:pPr/>
              <a:t>51</a:t>
            </a:fld>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p:spPr>
      </p:sp>
      <p:sp>
        <p:nvSpPr>
          <p:cNvPr id="1300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300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0968B63-CF81-4160-8E24-B001AF78A34F}" type="slidenum">
              <a:rPr lang="en-US" smtClean="0"/>
              <a:pPr/>
              <a:t>54</a:t>
            </a:fld>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p:spPr>
      </p:sp>
      <p:sp>
        <p:nvSpPr>
          <p:cNvPr id="1310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310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6C0EEBF-8CB0-4C0A-943C-AB165E8A902D}" type="slidenum">
              <a:rPr lang="en-US" smtClean="0"/>
              <a:pPr/>
              <a:t>55</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60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1B868F5-EC29-42B2-8E23-97AD1CC645A5}" type="slidenum">
              <a:rPr lang="en-US" smtClean="0"/>
              <a:pPr/>
              <a:t>5</a:t>
            </a:fld>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p:spPr>
      </p:sp>
      <p:sp>
        <p:nvSpPr>
          <p:cNvPr id="1320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321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175F0F0-81DA-4AD5-9A60-D94E405A930F}" type="slidenum">
              <a:rPr lang="en-US" smtClean="0"/>
              <a:pPr/>
              <a:t>56</a:t>
            </a:fld>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p:spPr>
      </p:sp>
      <p:sp>
        <p:nvSpPr>
          <p:cNvPr id="133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33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826F21E-CB07-401E-BCE5-38D936CC20E1}" type="slidenum">
              <a:rPr lang="en-US" smtClean="0"/>
              <a:pPr/>
              <a:t>57</a:t>
            </a:fld>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p:spPr>
      </p:sp>
      <p:sp>
        <p:nvSpPr>
          <p:cNvPr id="1341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341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C4692C0-24B3-41C7-B981-1D8E8AD9BE7A}" type="slidenum">
              <a:rPr lang="en-US" smtClean="0"/>
              <a:pPr/>
              <a:t>60</a:t>
            </a:fld>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p:spPr>
      </p:sp>
      <p:sp>
        <p:nvSpPr>
          <p:cNvPr id="1351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351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2B60FD1-F79A-4506-9E36-BBFEF9830984}" type="slidenum">
              <a:rPr lang="en-US" smtClean="0"/>
              <a:pPr/>
              <a:t>61</a:t>
            </a:fld>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p:spPr>
      </p:sp>
      <p:sp>
        <p:nvSpPr>
          <p:cNvPr id="1361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361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8D098D5-B5D2-48EA-929A-BD9BDD6A631B}" type="slidenum">
              <a:rPr lang="en-US" smtClean="0"/>
              <a:pPr/>
              <a:t>66</a:t>
            </a:fld>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p:spPr>
      </p:sp>
      <p:sp>
        <p:nvSpPr>
          <p:cNvPr id="1372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372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3E35794-00CE-4086-8D63-4519D5CDC895}" type="slidenum">
              <a:rPr lang="en-US" smtClean="0"/>
              <a:pPr/>
              <a:t>67</a:t>
            </a:fld>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p:spPr>
      </p:sp>
      <p:sp>
        <p:nvSpPr>
          <p:cNvPr id="1382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382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F81D02F-A1DE-402B-9049-D48B3FEAF0AC}" type="slidenum">
              <a:rPr lang="en-US" smtClean="0"/>
              <a:pPr/>
              <a:t>68</a:t>
            </a:fld>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p:spPr>
      </p:sp>
      <p:sp>
        <p:nvSpPr>
          <p:cNvPr id="1392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392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7B6BA4B-ADA5-458B-BFAA-5348240CCDFA}" type="slidenum">
              <a:rPr lang="en-US" smtClean="0"/>
              <a:pPr/>
              <a:t>69</a:t>
            </a:fld>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1402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02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0B2B84A-CDAA-4CBF-B16E-C9654642862F}" type="slidenum">
              <a:rPr lang="en-US" smtClean="0"/>
              <a:pPr/>
              <a:t>70</a:t>
            </a:fld>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p:spPr>
      </p:sp>
      <p:sp>
        <p:nvSpPr>
          <p:cNvPr id="1413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13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42F7E0-34B3-4B5E-B2AE-D5CCF3D498C8}" type="slidenum">
              <a:rPr lang="en-US" smtClean="0"/>
              <a:pPr/>
              <a:t>71</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70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1317D45-A70D-4D27-BD6F-E86DD8041CE4}" type="slidenum">
              <a:rPr lang="en-US" smtClean="0"/>
              <a:pPr/>
              <a:t>6</a:t>
            </a:fld>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23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23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40F9607-9301-40C5-BE17-8B6B1F3D4C07}" type="slidenum">
              <a:rPr lang="en-US" smtClean="0"/>
              <a:pPr/>
              <a:t>72</a:t>
            </a:fld>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p:spPr>
      </p:sp>
      <p:sp>
        <p:nvSpPr>
          <p:cNvPr id="1433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33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7F6B49C-93D6-4091-A960-CBF6E9F9B6A2}" type="slidenum">
              <a:rPr lang="en-US" smtClean="0"/>
              <a:pPr/>
              <a:t>73</a:t>
            </a:fld>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p:spPr>
      </p:sp>
      <p:sp>
        <p:nvSpPr>
          <p:cNvPr id="1443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43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2DBAC84-34E3-4799-BD2B-C11AB032ECB6}" type="slidenum">
              <a:rPr lang="en-US" smtClean="0"/>
              <a:pPr/>
              <a:t>74</a:t>
            </a:fld>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p:spPr>
      </p:sp>
      <p:sp>
        <p:nvSpPr>
          <p:cNvPr id="1454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54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45FCCD0-57F3-46A6-9185-9DA5B7A1FE68}" type="slidenum">
              <a:rPr lang="en-US" smtClean="0"/>
              <a:pPr/>
              <a:t>75</a:t>
            </a:fld>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p:spPr>
      </p:sp>
      <p:sp>
        <p:nvSpPr>
          <p:cNvPr id="146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64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3676977-E60A-44B2-9588-E27011B5F664}" type="slidenum">
              <a:rPr lang="en-US" smtClean="0"/>
              <a:pPr/>
              <a:t>76</a:t>
            </a:fld>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p:spPr>
      </p:sp>
      <p:sp>
        <p:nvSpPr>
          <p:cNvPr id="147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7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50211F1-DFE9-4259-954B-CE9A1C767702}" type="slidenum">
              <a:rPr lang="en-US" smtClean="0"/>
              <a:pPr/>
              <a:t>77</a:t>
            </a:fld>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p:spPr>
      </p:sp>
      <p:sp>
        <p:nvSpPr>
          <p:cNvPr id="1484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84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EABAF90-8C61-4BFC-988A-B988FA73AD20}" type="slidenum">
              <a:rPr lang="en-US" smtClean="0"/>
              <a:pPr/>
              <a:t>78</a:t>
            </a:fld>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p:spPr>
      </p:sp>
      <p:sp>
        <p:nvSpPr>
          <p:cNvPr id="1495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95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9A3AA87-BED8-451B-8575-719D0F947FC7}" type="slidenum">
              <a:rPr lang="en-US" smtClean="0"/>
              <a:pPr/>
              <a:t>79</a:t>
            </a:fld>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p:spPr>
      </p:sp>
      <p:sp>
        <p:nvSpPr>
          <p:cNvPr id="1505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0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A768F2D-6D87-4453-9685-23DBA66E4CA1}" type="slidenum">
              <a:rPr lang="en-US" smtClean="0"/>
              <a:pPr/>
              <a:t>80</a:t>
            </a:fld>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p:spPr>
      </p:sp>
      <p:sp>
        <p:nvSpPr>
          <p:cNvPr id="151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15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5D5C91E-7504-448B-9E32-386A668E7767}" type="slidenum">
              <a:rPr lang="en-US" smtClean="0"/>
              <a:pPr/>
              <a:t>81</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80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7E10337-A70C-497F-9B98-032E782354A0}" type="slidenum">
              <a:rPr lang="en-US" smtClean="0"/>
              <a:pPr/>
              <a:t>7</a:t>
            </a:fld>
            <a:endParaRPr 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p:spPr>
      </p:sp>
      <p:sp>
        <p:nvSpPr>
          <p:cNvPr id="1525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25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4F62D86-0FF0-445A-A659-7E091B033C12}" type="slidenum">
              <a:rPr lang="en-US" smtClean="0"/>
              <a:pPr/>
              <a:t>82</a:t>
            </a:fld>
            <a:endParaRPr 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36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D1F5359-B09D-4E68-B164-939E3241619B}" type="slidenum">
              <a:rPr lang="en-US" smtClean="0"/>
              <a:pPr/>
              <a:t>83</a:t>
            </a:fld>
            <a:endParaRPr 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p:spPr>
      </p:sp>
      <p:sp>
        <p:nvSpPr>
          <p:cNvPr id="1546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46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9A88BCB-BFB9-43A7-AFA4-6A5E2154A91F}" type="slidenum">
              <a:rPr lang="en-US" smtClean="0"/>
              <a:pPr/>
              <a:t>84</a:t>
            </a:fld>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p:spPr>
      </p:sp>
      <p:sp>
        <p:nvSpPr>
          <p:cNvPr id="1556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56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141072E-5B91-4194-A2ED-8F81B8EE8501}" type="slidenum">
              <a:rPr lang="en-US" smtClean="0"/>
              <a:pPr/>
              <a:t>106</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90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66EA0FF-6D0C-42F2-9880-26D0D503B9E5}" type="slidenum">
              <a:rPr lang="en-US" smtClean="0"/>
              <a:pPr/>
              <a:t>8</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p:spPr>
      </p:sp>
      <p:sp>
        <p:nvSpPr>
          <p:cNvPr id="901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01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6CE1619-BA5B-49AF-B7F1-71C3BB954194}" type="slidenum">
              <a:rPr lang="en-US" smtClean="0"/>
              <a:pPr/>
              <a:t>9</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5BD7251-9CA4-4117-9970-D960A12DB851}"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C86DB55-AF69-46CA-A373-CBCF0AA9E09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1E707CA-3E69-470E-9B6D-0A4A65B00498}"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E786B7C0-2E97-409C-B588-99A20010DDC4}"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01EAEC9-3729-4A94-8597-05B3F08FCB74}"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089E516-35C2-46C9-BC89-866645BB4B39}"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EA134E6-49FE-42F2-BBEA-EECA49C4DDC8}"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7ACCF23-6C63-49F4-BD0C-2F8BEB5C0712}"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4848001-E984-449B-8214-D6D4EA348FE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BF40C00-0FFF-414E-B7AE-EE1A734282D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FD16351-4E57-4045-83F7-87A79C10C7F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68CF188-8AE7-4F25-AD3D-F4F03F27F0B5}"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29B81EB9-50FD-4A96-83B9-0F87244B400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25.wmf"/></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p:txBody>
          <a:bodyPr/>
          <a:lstStyle/>
          <a:p>
            <a:r>
              <a:rPr lang="en-IN" smtClean="0">
                <a:latin typeface="Times New Roman" pitchFamily="18" charset="0"/>
                <a:cs typeface="Times New Roman" pitchFamily="18" charset="0"/>
              </a:rPr>
              <a:t>Memory Management</a:t>
            </a:r>
          </a:p>
        </p:txBody>
      </p:sp>
      <p:sp>
        <p:nvSpPr>
          <p:cNvPr id="2051" name="Slide Number Placeholder 4"/>
          <p:cNvSpPr>
            <a:spLocks noGrp="1"/>
          </p:cNvSpPr>
          <p:nvPr>
            <p:ph type="sldNum" sz="quarter" idx="12"/>
          </p:nvPr>
        </p:nvSpPr>
        <p:spPr>
          <a:noFill/>
        </p:spPr>
        <p:txBody>
          <a:bodyPr/>
          <a:lstStyle/>
          <a:p>
            <a:fld id="{C3D12F3D-8DE9-4034-9836-E7A8623543FA}" type="slidenum">
              <a:rPr lang="en-IN" smtClean="0"/>
              <a:pPr/>
              <a:t>1</a:t>
            </a:fld>
            <a:endParaRPr lang="en-IN"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5" descr="image002"/>
          <p:cNvPicPr>
            <a:picLocks noChangeAspect="1" noChangeArrowheads="1"/>
          </p:cNvPicPr>
          <p:nvPr/>
        </p:nvPicPr>
        <p:blipFill>
          <a:blip r:embed="rId3" cstate="print"/>
          <a:srcRect/>
          <a:stretch>
            <a:fillRect/>
          </a:stretch>
        </p:blipFill>
        <p:spPr bwMode="auto">
          <a:xfrm>
            <a:off x="228600" y="381000"/>
            <a:ext cx="8726488" cy="62087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gate example </a:t>
            </a:r>
            <a:endParaRPr lang="en-US" dirty="0"/>
          </a:p>
        </p:txBody>
      </p:sp>
      <p:sp>
        <p:nvSpPr>
          <p:cNvPr id="3" name="Content Placeholder 2"/>
          <p:cNvSpPr>
            <a:spLocks noGrp="1"/>
          </p:cNvSpPr>
          <p:nvPr>
            <p:ph idx="1"/>
          </p:nvPr>
        </p:nvSpPr>
        <p:spPr>
          <a:xfrm>
            <a:off x="457200" y="1600201"/>
            <a:ext cx="8229600" cy="685800"/>
          </a:xfrm>
        </p:spPr>
        <p:txBody>
          <a:bodyPr/>
          <a:lstStyle/>
          <a:p>
            <a:r>
              <a:rPr lang="en-US" dirty="0" smtClean="0"/>
              <a:t>Call 0067h:0000h</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838200" y="2746375"/>
            <a:ext cx="7467600" cy="1365250"/>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gate descriptor </a:t>
            </a:r>
            <a:endParaRPr lang="en-US" dirty="0"/>
          </a:p>
        </p:txBody>
      </p:sp>
      <p:sp>
        <p:nvSpPr>
          <p:cNvPr id="3" name="Content Placeholder 2"/>
          <p:cNvSpPr>
            <a:spLocks noGrp="1"/>
          </p:cNvSpPr>
          <p:nvPr>
            <p:ph idx="1"/>
          </p:nvPr>
        </p:nvSpPr>
        <p:spPr>
          <a:xfrm>
            <a:off x="5638800" y="1600200"/>
            <a:ext cx="3200400" cy="4525963"/>
          </a:xfrm>
        </p:spPr>
        <p:txBody>
          <a:bodyPr/>
          <a:lstStyle/>
          <a:p>
            <a:r>
              <a:rPr lang="en-US" dirty="0" smtClean="0"/>
              <a:t>Offset 3400h</a:t>
            </a:r>
          </a:p>
          <a:p>
            <a:r>
              <a:rPr lang="en-US" dirty="0" smtClean="0"/>
              <a:t>Selector 0150h</a:t>
            </a:r>
          </a:p>
          <a:p>
            <a:r>
              <a:rPr lang="en-US" dirty="0" smtClean="0"/>
              <a:t>D word count 2 </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533400" y="1511136"/>
            <a:ext cx="5095875" cy="4813463"/>
          </a:xfrm>
          <a:prstGeom prst="rect">
            <a:avLst/>
          </a:prstGeom>
          <a:noFill/>
          <a:ln w="9525">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gate selector </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457200" y="2752725"/>
            <a:ext cx="8000999" cy="1352550"/>
          </a:xfrm>
          <a:prstGeom prst="rect">
            <a:avLst/>
          </a:prstGeom>
          <a:noFill/>
          <a:ln w="9525">
            <a:noFill/>
            <a:miter lim="800000"/>
            <a:headEnd/>
            <a:tailEnd/>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Non conforming code</a:t>
            </a:r>
          </a:p>
          <a:p>
            <a:r>
              <a:rPr lang="en-US" dirty="0" smtClean="0"/>
              <a:t>Base address :00131bcch</a:t>
            </a:r>
          </a:p>
          <a:p>
            <a:r>
              <a:rPr lang="en-US" dirty="0" smtClean="0"/>
              <a:t>Size 1ee3dh</a:t>
            </a:r>
          </a:p>
          <a:p>
            <a:r>
              <a:rPr lang="en-US" dirty="0" smtClean="0"/>
              <a:t>R=0 execute only </a:t>
            </a:r>
          </a:p>
          <a:p>
            <a:r>
              <a:rPr lang="en-US" dirty="0" smtClean="0"/>
              <a:t>DPL 3 </a:t>
            </a:r>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segment descriptor </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914400" y="1066801"/>
            <a:ext cx="4800600" cy="5638800"/>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gate privilege check using Far call </a:t>
            </a:r>
            <a:endParaRPr lang="en-US" dirty="0"/>
          </a:p>
        </p:txBody>
      </p:sp>
      <p:sp>
        <p:nvSpPr>
          <p:cNvPr id="3" name="Content Placeholder 2"/>
          <p:cNvSpPr>
            <a:spLocks noGrp="1"/>
          </p:cNvSpPr>
          <p:nvPr>
            <p:ph idx="1"/>
          </p:nvPr>
        </p:nvSpPr>
        <p:spPr/>
        <p:txBody>
          <a:bodyPr/>
          <a:lstStyle/>
          <a:p>
            <a:r>
              <a:rPr lang="en-US" dirty="0" smtClean="0"/>
              <a:t>Call gate privilege check using Far call </a:t>
            </a:r>
          </a:p>
          <a:p>
            <a:pPr lvl="1"/>
            <a:r>
              <a:rPr lang="en-US" dirty="0" smtClean="0"/>
              <a:t>Numerically greater of CPL and RPL  &lt;= call gate DPL </a:t>
            </a:r>
          </a:p>
          <a:p>
            <a:pPr lvl="1"/>
            <a:r>
              <a:rPr lang="en-US" dirty="0" smtClean="0"/>
              <a:t>DPL of destination code segment &lt;= CPL</a:t>
            </a:r>
          </a:p>
          <a:p>
            <a:r>
              <a:rPr lang="en-US" dirty="0" smtClean="0"/>
              <a:t>Call gate privilege check using Far jump</a:t>
            </a:r>
          </a:p>
          <a:p>
            <a:pPr lvl="1"/>
            <a:r>
              <a:rPr lang="en-US" dirty="0" smtClean="0"/>
              <a:t>Numerically greater </a:t>
            </a:r>
            <a:r>
              <a:rPr lang="en-US" smtClean="0"/>
              <a:t>of CPL and </a:t>
            </a:r>
            <a:r>
              <a:rPr lang="en-US" dirty="0" smtClean="0"/>
              <a:t>RPL  &lt;= call gate DPL </a:t>
            </a:r>
          </a:p>
          <a:p>
            <a:pPr lvl="1"/>
            <a:r>
              <a:rPr lang="en-US" dirty="0" smtClean="0"/>
              <a:t>DPL of destination code segment = CPL</a:t>
            </a: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smtClean="0"/>
              <a:t>Protection Ring </a:t>
            </a:r>
          </a:p>
        </p:txBody>
      </p:sp>
      <p:pic>
        <p:nvPicPr>
          <p:cNvPr id="78851" name="Picture 4"/>
          <p:cNvPicPr>
            <a:picLocks noChangeAspect="1" noChangeArrowheads="1"/>
          </p:cNvPicPr>
          <p:nvPr/>
        </p:nvPicPr>
        <p:blipFill>
          <a:blip r:embed="rId3" cstate="print"/>
          <a:srcRect/>
          <a:stretch>
            <a:fillRect/>
          </a:stretch>
        </p:blipFill>
        <p:spPr bwMode="auto">
          <a:xfrm>
            <a:off x="990600" y="1676400"/>
            <a:ext cx="7162800" cy="48006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274638"/>
            <a:ext cx="8229600" cy="563562"/>
          </a:xfrm>
        </p:spPr>
        <p:txBody>
          <a:bodyPr/>
          <a:lstStyle/>
          <a:p>
            <a:pPr eaLnBrk="1" hangingPunct="1"/>
            <a:r>
              <a:rPr lang="en-US" sz="2800" smtClean="0"/>
              <a:t>Binding of Instructions and Data to Memory</a:t>
            </a:r>
          </a:p>
        </p:txBody>
      </p:sp>
      <p:sp>
        <p:nvSpPr>
          <p:cNvPr id="13315" name="Rectangle 3"/>
          <p:cNvSpPr>
            <a:spLocks noGrp="1" noChangeArrowheads="1"/>
          </p:cNvSpPr>
          <p:nvPr>
            <p:ph type="body" idx="1"/>
          </p:nvPr>
        </p:nvSpPr>
        <p:spPr>
          <a:xfrm>
            <a:off x="457200" y="914400"/>
            <a:ext cx="8229600" cy="5638800"/>
          </a:xfrm>
        </p:spPr>
        <p:txBody>
          <a:bodyPr/>
          <a:lstStyle/>
          <a:p>
            <a:pPr marL="609600" indent="-609600">
              <a:spcBef>
                <a:spcPct val="50000"/>
              </a:spcBef>
            </a:pPr>
            <a:r>
              <a:rPr lang="en-US" sz="2000" dirty="0" smtClean="0"/>
              <a:t>Address binding of instructions and data to memory addresses can happen at three different stages.</a:t>
            </a:r>
          </a:p>
          <a:p>
            <a:pPr marL="990600" lvl="1" indent="-533400" eaLnBrk="1" hangingPunct="1"/>
            <a:r>
              <a:rPr lang="en-US" sz="2000" b="1" dirty="0" smtClean="0"/>
              <a:t>Compile time</a:t>
            </a:r>
            <a:r>
              <a:rPr lang="en-US" sz="2000" dirty="0" smtClean="0"/>
              <a:t>:  If memory location known a priori, (starting location) absolute code can be generated; must recompile code if starting location changes. Example  MS DOS .COM format programs.</a:t>
            </a:r>
          </a:p>
          <a:p>
            <a:pPr marL="990600" lvl="1" indent="-533400" eaLnBrk="1" hangingPunct="1"/>
            <a:r>
              <a:rPr lang="en-US" sz="2000" b="1" dirty="0" smtClean="0"/>
              <a:t>Load time</a:t>
            </a:r>
            <a:r>
              <a:rPr lang="en-US" sz="2000" dirty="0" smtClean="0"/>
              <a:t>:  Must generate </a:t>
            </a:r>
            <a:r>
              <a:rPr lang="en-US" sz="2000" i="1" dirty="0" err="1" smtClean="0"/>
              <a:t>relocatable</a:t>
            </a:r>
            <a:r>
              <a:rPr lang="en-US" sz="2000" dirty="0" smtClean="0"/>
              <a:t> code if memory location is not known at compile time. Final binding is delayed until load time. If the starting address only changed then we need to reload the user code to incorporate the changed value.</a:t>
            </a:r>
          </a:p>
          <a:p>
            <a:pPr marL="990600" lvl="1" indent="-533400" eaLnBrk="1" hangingPunct="1"/>
            <a:r>
              <a:rPr lang="en-US" sz="2000" b="1" dirty="0" smtClean="0"/>
              <a:t>Execution time</a:t>
            </a:r>
            <a:r>
              <a:rPr lang="en-US" sz="2000" dirty="0" smtClean="0"/>
              <a:t>:  Binding delayed until run time if the process can be moved during its execution from one memory segment to another.  Need hardware support for address maps (e.g., </a:t>
            </a:r>
            <a:r>
              <a:rPr lang="en-US" sz="2000" i="1" dirty="0" smtClean="0"/>
              <a:t>base</a:t>
            </a:r>
            <a:r>
              <a:rPr lang="en-US" sz="2000" dirty="0" smtClean="0"/>
              <a:t> and </a:t>
            </a:r>
            <a:r>
              <a:rPr lang="en-US" sz="2000" i="1" dirty="0" smtClean="0"/>
              <a:t>limit registers</a:t>
            </a:r>
            <a:r>
              <a:rPr lang="en-US" sz="2000" dirty="0" smtClean="0"/>
              <a:t>). Most  general purpose operating systems use this method.</a:t>
            </a:r>
          </a:p>
          <a:p>
            <a:pPr marL="1371600" lvl="2" indent="-457200" eaLnBrk="1" hangingPunct="1"/>
            <a:endParaRPr lang="en-US" sz="2000"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274638"/>
            <a:ext cx="8229600" cy="487362"/>
          </a:xfrm>
        </p:spPr>
        <p:txBody>
          <a:bodyPr/>
          <a:lstStyle/>
          <a:p>
            <a:pPr eaLnBrk="1" hangingPunct="1"/>
            <a:r>
              <a:rPr lang="en-US" sz="3200" smtClean="0"/>
              <a:t>Loading Program into main memory</a:t>
            </a:r>
          </a:p>
        </p:txBody>
      </p:sp>
      <p:sp>
        <p:nvSpPr>
          <p:cNvPr id="14339" name="Rectangle 3"/>
          <p:cNvSpPr>
            <a:spLocks noGrp="1" noChangeArrowheads="1"/>
          </p:cNvSpPr>
          <p:nvPr>
            <p:ph type="body" idx="1"/>
          </p:nvPr>
        </p:nvSpPr>
        <p:spPr>
          <a:xfrm>
            <a:off x="457200" y="990600"/>
            <a:ext cx="8534400" cy="5562600"/>
          </a:xfrm>
        </p:spPr>
        <p:txBody>
          <a:bodyPr/>
          <a:lstStyle/>
          <a:p>
            <a:pPr eaLnBrk="1" hangingPunct="1"/>
            <a:r>
              <a:rPr lang="en-US" sz="2800" smtClean="0"/>
              <a:t>it is assumed that OS occupies some fixed portion of memory and rest is available to user processes.</a:t>
            </a:r>
          </a:p>
          <a:p>
            <a:pPr eaLnBrk="1" hangingPunct="1"/>
            <a:r>
              <a:rPr lang="en-US" sz="2800" smtClean="0"/>
              <a:t>Based on requirement and functionality different memory management methods are adopted. </a:t>
            </a:r>
          </a:p>
          <a:p>
            <a:pPr eaLnBrk="1" hangingPunct="1">
              <a:buFontTx/>
              <a:buNone/>
            </a:pPr>
            <a:endParaRPr lang="en-US" sz="2800" smtClean="0"/>
          </a:p>
          <a:p>
            <a:pPr lvl="1" eaLnBrk="1" hangingPunct="1"/>
            <a:r>
              <a:rPr lang="en-US" sz="2400" smtClean="0">
                <a:solidFill>
                  <a:srgbClr val="7030A0"/>
                </a:solidFill>
              </a:rPr>
              <a:t>Should the process be allocated memory in contiguous manner?</a:t>
            </a:r>
          </a:p>
          <a:p>
            <a:pPr lvl="1" eaLnBrk="1" hangingPunct="1"/>
            <a:r>
              <a:rPr lang="en-US" sz="2400" smtClean="0"/>
              <a:t>How the User program / data area is managed?</a:t>
            </a:r>
          </a:p>
          <a:p>
            <a:pPr lvl="2" eaLnBrk="1" hangingPunct="1"/>
            <a:r>
              <a:rPr lang="en-US" sz="2000" smtClean="0"/>
              <a:t>Static/dynamic partitioning </a:t>
            </a:r>
          </a:p>
          <a:p>
            <a:pPr lvl="2" eaLnBrk="1" hangingPunct="1"/>
            <a:r>
              <a:rPr lang="en-US" sz="2000" smtClean="0"/>
              <a:t>Equal  /unequal partition</a:t>
            </a:r>
          </a:p>
          <a:p>
            <a:pPr lvl="2" eaLnBrk="1" hangingPunct="1">
              <a:buFontTx/>
              <a:buNone/>
            </a:pPr>
            <a:endParaRPr lang="en-US" sz="2000" smtClean="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274638"/>
            <a:ext cx="8229600" cy="639762"/>
          </a:xfrm>
        </p:spPr>
        <p:txBody>
          <a:bodyPr/>
          <a:lstStyle/>
          <a:p>
            <a:pPr eaLnBrk="1" hangingPunct="1"/>
            <a:r>
              <a:rPr lang="en-US" sz="4000" smtClean="0"/>
              <a:t>Fixed Partitioning</a:t>
            </a:r>
          </a:p>
        </p:txBody>
      </p:sp>
      <p:sp>
        <p:nvSpPr>
          <p:cNvPr id="15363" name="Rectangle 3"/>
          <p:cNvSpPr>
            <a:spLocks noGrp="1" noChangeArrowheads="1"/>
          </p:cNvSpPr>
          <p:nvPr>
            <p:ph type="body" idx="1"/>
          </p:nvPr>
        </p:nvSpPr>
        <p:spPr>
          <a:xfrm>
            <a:off x="457200" y="2514600"/>
            <a:ext cx="8229600" cy="3200400"/>
          </a:xfrm>
        </p:spPr>
        <p:txBody>
          <a:bodyPr/>
          <a:lstStyle/>
          <a:p>
            <a:pPr eaLnBrk="1" hangingPunct="1"/>
            <a:r>
              <a:rPr lang="en-US" smtClean="0"/>
              <a:t>Main memory is divided into number of fixed size  partition at system generation time.</a:t>
            </a:r>
          </a:p>
          <a:p>
            <a:pPr lvl="1" eaLnBrk="1" hangingPunct="1"/>
            <a:r>
              <a:rPr lang="en-US" smtClean="0"/>
              <a:t> A processes can be loaded into a partition of equal or greater size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274638"/>
            <a:ext cx="8229600" cy="715962"/>
          </a:xfrm>
        </p:spPr>
        <p:txBody>
          <a:bodyPr/>
          <a:lstStyle/>
          <a:p>
            <a:pPr eaLnBrk="1" hangingPunct="1"/>
            <a:r>
              <a:rPr lang="en-US" sz="4000" smtClean="0"/>
              <a:t>Equal size fixed Partition</a:t>
            </a:r>
          </a:p>
        </p:txBody>
      </p:sp>
      <p:sp>
        <p:nvSpPr>
          <p:cNvPr id="16387" name="Rectangle 3"/>
          <p:cNvSpPr>
            <a:spLocks noGrp="1" noChangeArrowheads="1"/>
          </p:cNvSpPr>
          <p:nvPr>
            <p:ph type="body" idx="1"/>
          </p:nvPr>
        </p:nvSpPr>
        <p:spPr>
          <a:xfrm>
            <a:off x="457200" y="1219200"/>
            <a:ext cx="8229600" cy="5410200"/>
          </a:xfrm>
        </p:spPr>
        <p:txBody>
          <a:bodyPr/>
          <a:lstStyle/>
          <a:p>
            <a:pPr eaLnBrk="1" hangingPunct="1">
              <a:lnSpc>
                <a:spcPct val="90000"/>
              </a:lnSpc>
            </a:pPr>
            <a:r>
              <a:rPr lang="en-US" sz="2400" smtClean="0"/>
              <a:t>Easy to  implement</a:t>
            </a:r>
          </a:p>
          <a:p>
            <a:pPr eaLnBrk="1" hangingPunct="1">
              <a:lnSpc>
                <a:spcPct val="90000"/>
              </a:lnSpc>
              <a:buFontTx/>
              <a:buNone/>
            </a:pPr>
            <a:endParaRPr lang="en-US" sz="2400" smtClean="0"/>
          </a:p>
          <a:p>
            <a:pPr eaLnBrk="1" hangingPunct="1">
              <a:lnSpc>
                <a:spcPct val="90000"/>
              </a:lnSpc>
            </a:pPr>
            <a:r>
              <a:rPr lang="en-US" sz="2400" smtClean="0"/>
              <a:t>If total user memory space is X and size of partition is Y, </a:t>
            </a:r>
            <a:r>
              <a:rPr lang="en-US" sz="2400" smtClean="0">
                <a:solidFill>
                  <a:srgbClr val="7030A0"/>
                </a:solidFill>
              </a:rPr>
              <a:t>( Y&lt; X)</a:t>
            </a:r>
            <a:r>
              <a:rPr lang="en-US" sz="2400" smtClean="0"/>
              <a:t> then number of partitions in system will be X / Y. This is the maximum number of processes that can be loaded in the memory at any given time</a:t>
            </a:r>
          </a:p>
          <a:p>
            <a:pPr eaLnBrk="1" hangingPunct="1">
              <a:lnSpc>
                <a:spcPct val="90000"/>
              </a:lnSpc>
              <a:buFontTx/>
              <a:buNone/>
            </a:pPr>
            <a:endParaRPr lang="en-US" sz="2400" smtClean="0"/>
          </a:p>
          <a:p>
            <a:pPr eaLnBrk="1" hangingPunct="1">
              <a:lnSpc>
                <a:spcPct val="90000"/>
              </a:lnSpc>
            </a:pPr>
            <a:r>
              <a:rPr lang="en-US" sz="2400" smtClean="0"/>
              <a:t>If program size is much smaller than the size of partition, the remaining space is unutilized</a:t>
            </a:r>
          </a:p>
          <a:p>
            <a:pPr eaLnBrk="1" hangingPunct="1">
              <a:lnSpc>
                <a:spcPct val="90000"/>
              </a:lnSpc>
              <a:buFontTx/>
              <a:buNone/>
            </a:pPr>
            <a:endParaRPr lang="en-US" sz="2400" smtClean="0"/>
          </a:p>
          <a:p>
            <a:pPr eaLnBrk="1" hangingPunct="1">
              <a:lnSpc>
                <a:spcPct val="90000"/>
              </a:lnSpc>
            </a:pPr>
            <a:r>
              <a:rPr lang="en-US" sz="2400" smtClean="0"/>
              <a:t>A program may be too big to fit into a partition</a:t>
            </a:r>
          </a:p>
          <a:p>
            <a:pPr eaLnBrk="1" hangingPunct="1">
              <a:lnSpc>
                <a:spcPct val="90000"/>
              </a:lnSpc>
            </a:pPr>
            <a:endParaRPr lang="en-US" sz="2400"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Overlays</a:t>
            </a:r>
          </a:p>
        </p:txBody>
      </p:sp>
      <p:sp>
        <p:nvSpPr>
          <p:cNvPr id="17411" name="Rectangle 3"/>
          <p:cNvSpPr>
            <a:spLocks noGrp="1" noChangeArrowheads="1"/>
          </p:cNvSpPr>
          <p:nvPr>
            <p:ph type="body" idx="1"/>
          </p:nvPr>
        </p:nvSpPr>
        <p:spPr>
          <a:xfrm>
            <a:off x="152400" y="1600200"/>
            <a:ext cx="8839200" cy="5029200"/>
          </a:xfrm>
        </p:spPr>
        <p:txBody>
          <a:bodyPr/>
          <a:lstStyle/>
          <a:p>
            <a:pPr eaLnBrk="1" hangingPunct="1"/>
            <a:r>
              <a:rPr lang="en-US" smtClean="0"/>
              <a:t>Needed when process is larger than amount of memory allocated to it.</a:t>
            </a:r>
          </a:p>
          <a:p>
            <a:pPr eaLnBrk="1" hangingPunct="1">
              <a:buFontTx/>
              <a:buNone/>
            </a:pPr>
            <a:endParaRPr lang="en-US" smtClean="0"/>
          </a:p>
          <a:p>
            <a:pPr eaLnBrk="1" hangingPunct="1"/>
            <a:r>
              <a:rPr lang="en-US" smtClean="0"/>
              <a:t>Keep in memory only those instructions and data that are needed at any given time</a:t>
            </a:r>
          </a:p>
          <a:p>
            <a:pPr eaLnBrk="1" hangingPunct="1"/>
            <a:endParaRPr lang="en-US" smtClean="0"/>
          </a:p>
          <a:p>
            <a:pPr eaLnBrk="1" hangingPunct="1"/>
            <a:r>
              <a:rPr lang="en-US" smtClean="0"/>
              <a:t>Implemented by user, no special support needed from operating system, programming of overlay structure is complex</a:t>
            </a:r>
          </a:p>
          <a:p>
            <a:pPr eaLnBrk="1" hangingPunct="1"/>
            <a:endParaRPr lang="en-US"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484188"/>
            <a:ext cx="8229600" cy="533400"/>
          </a:xfrm>
        </p:spPr>
        <p:txBody>
          <a:bodyPr/>
          <a:lstStyle/>
          <a:p>
            <a:pPr eaLnBrk="1" hangingPunct="1"/>
            <a:r>
              <a:rPr lang="en-US" sz="3600" dirty="0" smtClean="0"/>
              <a:t>Assembler example -Overlay cont.. </a:t>
            </a:r>
          </a:p>
        </p:txBody>
      </p:sp>
      <p:graphicFrame>
        <p:nvGraphicFramePr>
          <p:cNvPr id="22531" name="Group 3"/>
          <p:cNvGraphicFramePr>
            <a:graphicFrameLocks noGrp="1"/>
          </p:cNvGraphicFramePr>
          <p:nvPr/>
        </p:nvGraphicFramePr>
        <p:xfrm>
          <a:off x="3867150" y="1568450"/>
          <a:ext cx="1847850" cy="4209670"/>
        </p:xfrm>
        <a:graphic>
          <a:graphicData uri="http://schemas.openxmlformats.org/drawingml/2006/table">
            <a:tbl>
              <a:tblPr/>
              <a:tblGrid>
                <a:gridCol w="1847850">
                  <a:extLst>
                    <a:ext uri="{9D8B030D-6E8A-4147-A177-3AD203B41FA5}">
                      <a16:colId xmlns:a16="http://schemas.microsoft.com/office/drawing/2014/main" val="20000"/>
                    </a:ext>
                  </a:extLst>
                </a:gridCol>
              </a:tblGrid>
              <a:tr h="8826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Symbol table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(20 K)</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22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Common routine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(30 K)</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5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Overlay driver</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(10 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50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22545" name="Group 17"/>
          <p:cNvGraphicFramePr>
            <a:graphicFrameLocks noGrp="1"/>
          </p:cNvGraphicFramePr>
          <p:nvPr/>
        </p:nvGraphicFramePr>
        <p:xfrm>
          <a:off x="1790700" y="4502150"/>
          <a:ext cx="1447800" cy="1130300"/>
        </p:xfrm>
        <a:graphic>
          <a:graphicData uri="http://schemas.openxmlformats.org/drawingml/2006/table">
            <a:tbl>
              <a:tblPr/>
              <a:tblGrid>
                <a:gridCol w="1447800">
                  <a:extLst>
                    <a:ext uri="{9D8B030D-6E8A-4147-A177-3AD203B41FA5}">
                      <a16:colId xmlns:a16="http://schemas.microsoft.com/office/drawing/2014/main" val="20000"/>
                    </a:ext>
                  </a:extLst>
                </a:gridCol>
              </a:tblGrid>
              <a:tr h="1130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Pass 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(70 K)</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2551" name="Group 23"/>
          <p:cNvGraphicFramePr>
            <a:graphicFrameLocks noGrp="1"/>
          </p:cNvGraphicFramePr>
          <p:nvPr/>
        </p:nvGraphicFramePr>
        <p:xfrm>
          <a:off x="6362700" y="4483100"/>
          <a:ext cx="1447800" cy="1130300"/>
        </p:xfrm>
        <a:graphic>
          <a:graphicData uri="http://schemas.openxmlformats.org/drawingml/2006/table">
            <a:tbl>
              <a:tblPr/>
              <a:tblGrid>
                <a:gridCol w="1447800">
                  <a:extLst>
                    <a:ext uri="{9D8B030D-6E8A-4147-A177-3AD203B41FA5}">
                      <a16:colId xmlns:a16="http://schemas.microsoft.com/office/drawing/2014/main" val="20000"/>
                    </a:ext>
                  </a:extLst>
                </a:gridCol>
              </a:tblGrid>
              <a:tr h="1130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Pass 2</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(80 K)</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8461" name="AutoShape 29"/>
          <p:cNvSpPr>
            <a:spLocks noChangeArrowheads="1"/>
          </p:cNvSpPr>
          <p:nvPr/>
        </p:nvSpPr>
        <p:spPr bwMode="auto">
          <a:xfrm>
            <a:off x="3257550" y="4876800"/>
            <a:ext cx="1028700" cy="393700"/>
          </a:xfrm>
          <a:prstGeom prst="rightArrow">
            <a:avLst>
              <a:gd name="adj1" fmla="val 50000"/>
              <a:gd name="adj2" fmla="val 65323"/>
            </a:avLst>
          </a:prstGeom>
          <a:solidFill>
            <a:schemeClr val="accent1"/>
          </a:solidFill>
          <a:ln w="9525">
            <a:solidFill>
              <a:schemeClr val="tx1"/>
            </a:solidFill>
            <a:miter lim="800000"/>
            <a:headEnd/>
            <a:tailEnd/>
          </a:ln>
        </p:spPr>
        <p:txBody>
          <a:bodyPr wrap="none" anchor="ctr"/>
          <a:lstStyle/>
          <a:p>
            <a:endParaRPr lang="en-US"/>
          </a:p>
        </p:txBody>
      </p:sp>
      <p:sp>
        <p:nvSpPr>
          <p:cNvPr id="18462" name="AutoShape 30"/>
          <p:cNvSpPr>
            <a:spLocks noChangeArrowheads="1"/>
          </p:cNvSpPr>
          <p:nvPr/>
        </p:nvSpPr>
        <p:spPr bwMode="auto">
          <a:xfrm>
            <a:off x="5410200" y="4838700"/>
            <a:ext cx="933450" cy="393700"/>
          </a:xfrm>
          <a:prstGeom prst="leftArrow">
            <a:avLst>
              <a:gd name="adj1" fmla="val 50000"/>
              <a:gd name="adj2" fmla="val 59274"/>
            </a:avLst>
          </a:prstGeom>
          <a:solidFill>
            <a:schemeClr val="accent1"/>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Unequal size partition</a:t>
            </a:r>
          </a:p>
        </p:txBody>
      </p:sp>
      <p:sp>
        <p:nvSpPr>
          <p:cNvPr id="19459" name="Rectangle 3"/>
          <p:cNvSpPr>
            <a:spLocks noGrp="1" noChangeArrowheads="1"/>
          </p:cNvSpPr>
          <p:nvPr>
            <p:ph type="body" idx="1"/>
          </p:nvPr>
        </p:nvSpPr>
        <p:spPr/>
        <p:txBody>
          <a:bodyPr/>
          <a:lstStyle/>
          <a:p>
            <a:pPr eaLnBrk="1" hangingPunct="1"/>
            <a:r>
              <a:rPr lang="en-US" smtClean="0"/>
              <a:t>We create fixed number of unequal size partition</a:t>
            </a:r>
          </a:p>
          <a:p>
            <a:pPr eaLnBrk="1" hangingPunct="1"/>
            <a:r>
              <a:rPr lang="en-US" smtClean="0"/>
              <a:t>Program is loaded into best fit partition</a:t>
            </a:r>
          </a:p>
          <a:p>
            <a:pPr lvl="1" eaLnBrk="1" hangingPunct="1"/>
            <a:r>
              <a:rPr lang="en-US" smtClean="0"/>
              <a:t>processes are assigned in such a way as to minimize wasted memory within a partition</a:t>
            </a:r>
          </a:p>
          <a:p>
            <a:pPr eaLnBrk="1" hangingPunct="1"/>
            <a:r>
              <a:rPr lang="en-US" smtClean="0"/>
              <a:t>queue for each partition</a:t>
            </a:r>
          </a:p>
          <a:p>
            <a:pPr eaLnBrk="1" hangingPunct="1"/>
            <a:endParaRPr lang="en-US" smtClean="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7_2"/>
          <p:cNvPicPr>
            <a:picLocks noChangeAspect="1" noChangeArrowheads="1"/>
          </p:cNvPicPr>
          <p:nvPr/>
        </p:nvPicPr>
        <p:blipFill>
          <a:blip r:embed="rId3" cstate="print"/>
          <a:srcRect/>
          <a:stretch>
            <a:fillRect/>
          </a:stretch>
        </p:blipFill>
        <p:spPr bwMode="auto">
          <a:xfrm>
            <a:off x="2109788" y="420688"/>
            <a:ext cx="5705475" cy="5330825"/>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7_3"/>
          <p:cNvPicPr>
            <a:picLocks noChangeAspect="1" noChangeArrowheads="1"/>
          </p:cNvPicPr>
          <p:nvPr/>
        </p:nvPicPr>
        <p:blipFill>
          <a:blip r:embed="rId3" cstate="print"/>
          <a:srcRect/>
          <a:stretch>
            <a:fillRect/>
          </a:stretch>
        </p:blipFill>
        <p:spPr bwMode="auto">
          <a:xfrm>
            <a:off x="1162050" y="342900"/>
            <a:ext cx="7448550" cy="56388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274638"/>
            <a:ext cx="8229600" cy="639762"/>
          </a:xfrm>
        </p:spPr>
        <p:txBody>
          <a:bodyPr/>
          <a:lstStyle/>
          <a:p>
            <a:pPr algn="l"/>
            <a:r>
              <a:rPr lang="en-US" smtClean="0">
                <a:solidFill>
                  <a:srgbClr val="7030A0"/>
                </a:solidFill>
              </a:rPr>
              <a:t>Memory</a:t>
            </a:r>
          </a:p>
        </p:txBody>
      </p:sp>
      <p:sp>
        <p:nvSpPr>
          <p:cNvPr id="4099" name="Content Placeholder 2"/>
          <p:cNvSpPr>
            <a:spLocks noGrp="1"/>
          </p:cNvSpPr>
          <p:nvPr>
            <p:ph idx="1"/>
          </p:nvPr>
        </p:nvSpPr>
        <p:spPr>
          <a:xfrm>
            <a:off x="152400" y="1905000"/>
            <a:ext cx="8610600" cy="3352800"/>
          </a:xfrm>
        </p:spPr>
        <p:txBody>
          <a:bodyPr/>
          <a:lstStyle/>
          <a:p>
            <a:r>
              <a:rPr lang="en-US" smtClean="0"/>
              <a:t>CPU can only access content from main memory and registers (built into processor)</a:t>
            </a:r>
          </a:p>
          <a:p>
            <a:r>
              <a:rPr lang="en-US" smtClean="0"/>
              <a:t>Data / instruction can not be read from secondary storage  by processor . It needs to be moved from secondary storage to main memory.</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Dynamic Partitioning</a:t>
            </a:r>
          </a:p>
        </p:txBody>
      </p:sp>
      <p:sp>
        <p:nvSpPr>
          <p:cNvPr id="22531" name="Rectangle 3"/>
          <p:cNvSpPr>
            <a:spLocks noGrp="1" noChangeArrowheads="1"/>
          </p:cNvSpPr>
          <p:nvPr>
            <p:ph type="body" idx="1"/>
          </p:nvPr>
        </p:nvSpPr>
        <p:spPr>
          <a:xfrm>
            <a:off x="457200" y="1600200"/>
            <a:ext cx="8229600" cy="4953000"/>
          </a:xfrm>
        </p:spPr>
        <p:txBody>
          <a:bodyPr/>
          <a:lstStyle/>
          <a:p>
            <a:pPr eaLnBrk="1" hangingPunct="1">
              <a:lnSpc>
                <a:spcPct val="90000"/>
              </a:lnSpc>
            </a:pPr>
            <a:r>
              <a:rPr lang="en-US" smtClean="0"/>
              <a:t>Partitions are of variable length and number</a:t>
            </a:r>
          </a:p>
          <a:p>
            <a:pPr eaLnBrk="1" hangingPunct="1">
              <a:lnSpc>
                <a:spcPct val="90000"/>
              </a:lnSpc>
            </a:pPr>
            <a:r>
              <a:rPr lang="en-US" smtClean="0"/>
              <a:t>Process is allocated exactly as much memory as required</a:t>
            </a:r>
          </a:p>
          <a:p>
            <a:pPr eaLnBrk="1" hangingPunct="1"/>
            <a:r>
              <a:rPr lang="en-US" smtClean="0"/>
              <a:t>Eventually we get holes in the memory. This is called external fragmentation</a:t>
            </a:r>
          </a:p>
          <a:p>
            <a:pPr eaLnBrk="1" hangingPunct="1">
              <a:lnSpc>
                <a:spcPct val="90000"/>
              </a:lnSpc>
            </a:pPr>
            <a:r>
              <a:rPr lang="en-US" smtClean="0"/>
              <a:t>Must use compaction to shift processes so they are contiguous and all free memory is in one block</a:t>
            </a:r>
          </a:p>
          <a:p>
            <a:pPr eaLnBrk="1" hangingPunct="1"/>
            <a:endParaRPr lang="en-US" smtClean="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7_4a"/>
          <p:cNvPicPr>
            <a:picLocks noChangeAspect="1" noChangeArrowheads="1"/>
          </p:cNvPicPr>
          <p:nvPr/>
        </p:nvPicPr>
        <p:blipFill>
          <a:blip r:embed="rId3" cstate="print"/>
          <a:srcRect/>
          <a:stretch>
            <a:fillRect/>
          </a:stretch>
        </p:blipFill>
        <p:spPr bwMode="auto">
          <a:xfrm>
            <a:off x="1271588" y="628650"/>
            <a:ext cx="7504112" cy="51943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7_4b"/>
          <p:cNvPicPr>
            <a:picLocks noChangeAspect="1" noChangeArrowheads="1"/>
          </p:cNvPicPr>
          <p:nvPr/>
        </p:nvPicPr>
        <p:blipFill>
          <a:blip r:embed="rId3" cstate="print"/>
          <a:srcRect/>
          <a:stretch>
            <a:fillRect/>
          </a:stretch>
        </p:blipFill>
        <p:spPr bwMode="auto">
          <a:xfrm>
            <a:off x="1123950" y="1295400"/>
            <a:ext cx="7600950" cy="446722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274638"/>
            <a:ext cx="8229600" cy="1401762"/>
          </a:xfrm>
        </p:spPr>
        <p:txBody>
          <a:bodyPr/>
          <a:lstStyle/>
          <a:p>
            <a:pPr eaLnBrk="1" hangingPunct="1"/>
            <a:r>
              <a:rPr lang="en-US" sz="3200" smtClean="0">
                <a:solidFill>
                  <a:schemeClr val="tx1"/>
                </a:solidFill>
              </a:rPr>
              <a:t>How to satisfy a request of size </a:t>
            </a:r>
            <a:r>
              <a:rPr lang="en-US" sz="3200" i="1" smtClean="0">
                <a:solidFill>
                  <a:schemeClr val="tx1"/>
                </a:solidFill>
              </a:rPr>
              <a:t>n</a:t>
            </a:r>
            <a:r>
              <a:rPr lang="en-US" sz="3200" smtClean="0">
                <a:solidFill>
                  <a:schemeClr val="tx1"/>
                </a:solidFill>
              </a:rPr>
              <a:t> from a list of free holes</a:t>
            </a:r>
            <a:r>
              <a:rPr lang="en-US" sz="4000" smtClean="0">
                <a:solidFill>
                  <a:schemeClr val="tx1"/>
                </a:solidFill>
              </a:rPr>
              <a:t>.</a:t>
            </a:r>
            <a:br>
              <a:rPr lang="en-US" sz="4000" smtClean="0">
                <a:solidFill>
                  <a:schemeClr val="tx1"/>
                </a:solidFill>
              </a:rPr>
            </a:br>
            <a:endParaRPr lang="en-US" sz="4000" smtClean="0">
              <a:solidFill>
                <a:schemeClr val="tx1"/>
              </a:solidFill>
            </a:endParaRPr>
          </a:p>
        </p:txBody>
      </p:sp>
      <p:sp>
        <p:nvSpPr>
          <p:cNvPr id="25603" name="Rectangle 3"/>
          <p:cNvSpPr>
            <a:spLocks noGrp="1" noChangeArrowheads="1"/>
          </p:cNvSpPr>
          <p:nvPr>
            <p:ph type="body" idx="1"/>
          </p:nvPr>
        </p:nvSpPr>
        <p:spPr>
          <a:xfrm>
            <a:off x="457200" y="1905000"/>
            <a:ext cx="8229600" cy="4221163"/>
          </a:xfrm>
        </p:spPr>
        <p:txBody>
          <a:bodyPr/>
          <a:lstStyle/>
          <a:p>
            <a:pPr eaLnBrk="1" hangingPunct="1"/>
            <a:r>
              <a:rPr lang="en-US" sz="2800" b="1" smtClean="0"/>
              <a:t>First-fit</a:t>
            </a:r>
            <a:r>
              <a:rPr lang="en-US" sz="2800" smtClean="0"/>
              <a:t>:  Allocate the </a:t>
            </a:r>
            <a:r>
              <a:rPr lang="en-US" sz="2800" i="1" smtClean="0"/>
              <a:t>first</a:t>
            </a:r>
            <a:r>
              <a:rPr lang="en-US" sz="2800" smtClean="0"/>
              <a:t> hole that is big enough</a:t>
            </a:r>
          </a:p>
          <a:p>
            <a:pPr lvl="1" eaLnBrk="1" hangingPunct="1"/>
            <a:r>
              <a:rPr lang="en-US" smtClean="0"/>
              <a:t>Fastest</a:t>
            </a:r>
          </a:p>
          <a:p>
            <a:pPr lvl="1" eaLnBrk="1" hangingPunct="1"/>
            <a:r>
              <a:rPr lang="en-US" smtClean="0"/>
              <a:t>May have many process loaded in the front end of memory that must be searched over when trying to find a free block</a:t>
            </a:r>
          </a:p>
          <a:p>
            <a:pPr lvl="1" eaLnBrk="1" hangingPunct="1"/>
            <a:endParaRPr lang="en-US"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body" idx="1"/>
          </p:nvPr>
        </p:nvSpPr>
        <p:spPr>
          <a:xfrm>
            <a:off x="457200" y="381000"/>
            <a:ext cx="8229600" cy="6248400"/>
          </a:xfrm>
        </p:spPr>
        <p:txBody>
          <a:bodyPr/>
          <a:lstStyle/>
          <a:p>
            <a:pPr eaLnBrk="1" hangingPunct="1"/>
            <a:r>
              <a:rPr lang="en-US" sz="2000" b="1" dirty="0" smtClean="0"/>
              <a:t>Next-fit</a:t>
            </a:r>
          </a:p>
          <a:p>
            <a:pPr lvl="1" eaLnBrk="1" hangingPunct="1"/>
            <a:r>
              <a:rPr lang="en-US" sz="2000" dirty="0" smtClean="0"/>
              <a:t>More often allocate a block of memory at the end of memory where the largest block is found</a:t>
            </a:r>
          </a:p>
          <a:p>
            <a:pPr lvl="1" eaLnBrk="1" hangingPunct="1"/>
            <a:r>
              <a:rPr lang="en-US" sz="2000" dirty="0" smtClean="0"/>
              <a:t>The largest block of memory is broken up into smaller blocks</a:t>
            </a:r>
          </a:p>
          <a:p>
            <a:pPr lvl="1" eaLnBrk="1" hangingPunct="1">
              <a:buFontTx/>
              <a:buNone/>
            </a:pPr>
            <a:endParaRPr lang="en-US" sz="2000" dirty="0" smtClean="0"/>
          </a:p>
          <a:p>
            <a:pPr lvl="1" eaLnBrk="1" hangingPunct="1"/>
            <a:endParaRPr lang="en-US" sz="2000" dirty="0" smtClean="0"/>
          </a:p>
          <a:p>
            <a:pPr eaLnBrk="1" hangingPunct="1"/>
            <a:r>
              <a:rPr lang="en-US" sz="2000" b="1" dirty="0" smtClean="0"/>
              <a:t>Best-fit </a:t>
            </a:r>
            <a:r>
              <a:rPr lang="en-US" sz="2000" dirty="0" smtClean="0"/>
              <a:t>Allocate the </a:t>
            </a:r>
            <a:r>
              <a:rPr lang="en-US" sz="2000" i="1" dirty="0" smtClean="0"/>
              <a:t>smallest</a:t>
            </a:r>
            <a:r>
              <a:rPr lang="en-US" sz="2000" dirty="0" smtClean="0"/>
              <a:t> hole that is big enough; must search entire list, unless ordered by size.  Produces the smallest leftover hole</a:t>
            </a:r>
          </a:p>
          <a:p>
            <a:pPr lvl="1" eaLnBrk="1" hangingPunct="1"/>
            <a:r>
              <a:rPr lang="en-US" sz="2000" dirty="0" smtClean="0"/>
              <a:t>Compaction is required to obtain a large block at the end of memory</a:t>
            </a:r>
          </a:p>
          <a:p>
            <a:pPr lvl="1" eaLnBrk="1" hangingPunct="1"/>
            <a:r>
              <a:rPr lang="en-US" sz="2000" dirty="0" smtClean="0"/>
              <a:t>Since smallest block is found for process, the smallest amount of fragmentation is left  memory compaction must be done more often</a:t>
            </a:r>
          </a:p>
          <a:p>
            <a:pPr lvl="1" eaLnBrk="1" hangingPunct="1"/>
            <a:endParaRPr lang="en-US" sz="2000" dirty="0" smtClean="0"/>
          </a:p>
          <a:p>
            <a:pPr lvl="1" eaLnBrk="1" hangingPunct="1">
              <a:buFontTx/>
              <a:buNone/>
            </a:pPr>
            <a:endParaRPr lang="en-US" sz="2000"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8"/>
          <p:cNvSpPr>
            <a:spLocks noGrp="1" noChangeArrowheads="1"/>
          </p:cNvSpPr>
          <p:nvPr>
            <p:ph type="body" idx="1"/>
          </p:nvPr>
        </p:nvSpPr>
        <p:spPr>
          <a:xfrm>
            <a:off x="457200" y="533400"/>
            <a:ext cx="8229600" cy="5592763"/>
          </a:xfrm>
        </p:spPr>
        <p:txBody>
          <a:bodyPr/>
          <a:lstStyle/>
          <a:p>
            <a:pPr eaLnBrk="1" hangingPunct="1"/>
            <a:r>
              <a:rPr lang="en-US" b="1" dirty="0" smtClean="0"/>
              <a:t>Worst-fit</a:t>
            </a:r>
            <a:r>
              <a:rPr lang="en-US" dirty="0" smtClean="0"/>
              <a:t>:  Allocate the </a:t>
            </a:r>
            <a:r>
              <a:rPr lang="en-US" i="1" dirty="0" smtClean="0"/>
              <a:t>largest</a:t>
            </a:r>
            <a:r>
              <a:rPr lang="en-US" dirty="0" smtClean="0"/>
              <a:t> hole; must also search entire list.  Produces the largest leftover hole.</a:t>
            </a:r>
          </a:p>
          <a:p>
            <a:pPr eaLnBrk="1" hangingPunct="1"/>
            <a:endParaRPr lang="en-US" dirty="0" smtClean="0"/>
          </a:p>
          <a:p>
            <a:pPr>
              <a:spcBef>
                <a:spcPct val="50000"/>
              </a:spcBef>
            </a:pPr>
            <a:r>
              <a:rPr lang="en-US" dirty="0" smtClean="0"/>
              <a:t>First-fit , next-fit and best-fit perform  better than worst-fit in terms of speed and storage utilization.</a:t>
            </a:r>
          </a:p>
          <a:p>
            <a:pPr eaLnBrk="1" hangingPunct="1"/>
            <a:endParaRPr lang="en-US"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274638"/>
            <a:ext cx="8229600" cy="715962"/>
          </a:xfrm>
        </p:spPr>
        <p:txBody>
          <a:bodyPr/>
          <a:lstStyle/>
          <a:p>
            <a:pPr eaLnBrk="1" hangingPunct="1"/>
            <a:r>
              <a:rPr lang="en-US" sz="4000" smtClean="0"/>
              <a:t>Buddy System</a:t>
            </a:r>
            <a:br>
              <a:rPr lang="en-US" sz="4000" smtClean="0"/>
            </a:br>
            <a:endParaRPr lang="en-US" sz="4000" smtClean="0"/>
          </a:p>
        </p:txBody>
      </p:sp>
      <p:sp>
        <p:nvSpPr>
          <p:cNvPr id="28675" name="Rectangle 3"/>
          <p:cNvSpPr>
            <a:spLocks noGrp="1" noChangeArrowheads="1"/>
          </p:cNvSpPr>
          <p:nvPr>
            <p:ph type="body" idx="1"/>
          </p:nvPr>
        </p:nvSpPr>
        <p:spPr>
          <a:xfrm>
            <a:off x="152400" y="685800"/>
            <a:ext cx="8763000" cy="6019800"/>
          </a:xfrm>
        </p:spPr>
        <p:txBody>
          <a:bodyPr/>
          <a:lstStyle/>
          <a:p>
            <a:pPr eaLnBrk="1" hangingPunct="1">
              <a:lnSpc>
                <a:spcPct val="90000"/>
              </a:lnSpc>
            </a:pPr>
            <a:r>
              <a:rPr lang="en-US" dirty="0" smtClean="0"/>
              <a:t>In Buddy system memory blocks are available of size </a:t>
            </a:r>
            <a:r>
              <a:rPr lang="en-US" dirty="0" smtClean="0">
                <a:solidFill>
                  <a:srgbClr val="000000"/>
                </a:solidFill>
                <a:latin typeface="Times New Roman" pitchFamily="18" charset="0"/>
              </a:rPr>
              <a:t>2</a:t>
            </a:r>
            <a:r>
              <a:rPr lang="en-US" baseline="30000" dirty="0" smtClean="0">
                <a:solidFill>
                  <a:srgbClr val="000000"/>
                </a:solidFill>
                <a:latin typeface="Times New Roman" pitchFamily="18" charset="0"/>
              </a:rPr>
              <a:t>K  </a:t>
            </a:r>
            <a:r>
              <a:rPr lang="en-US" dirty="0" smtClean="0">
                <a:solidFill>
                  <a:srgbClr val="000000"/>
                </a:solidFill>
                <a:latin typeface="Times New Roman" pitchFamily="18" charset="0"/>
              </a:rPr>
              <a:t>where L&lt;= K&lt;= U</a:t>
            </a:r>
            <a:endParaRPr lang="en-US" dirty="0" smtClean="0"/>
          </a:p>
          <a:p>
            <a:pPr eaLnBrk="1" hangingPunct="1">
              <a:lnSpc>
                <a:spcPct val="90000"/>
              </a:lnSpc>
            </a:pPr>
            <a:r>
              <a:rPr lang="en-US" dirty="0" smtClean="0"/>
              <a:t>Entire space available is treated as a single block of </a:t>
            </a:r>
            <a:r>
              <a:rPr lang="en-US" dirty="0" smtClean="0">
                <a:solidFill>
                  <a:srgbClr val="000000"/>
                </a:solidFill>
                <a:latin typeface="Times New Roman" pitchFamily="18" charset="0"/>
              </a:rPr>
              <a:t>2</a:t>
            </a:r>
            <a:r>
              <a:rPr lang="en-US" baseline="30000" dirty="0" smtClean="0">
                <a:solidFill>
                  <a:srgbClr val="000000"/>
                </a:solidFill>
                <a:latin typeface="Times New Roman" pitchFamily="18" charset="0"/>
              </a:rPr>
              <a:t>U</a:t>
            </a:r>
          </a:p>
          <a:p>
            <a:pPr eaLnBrk="1" hangingPunct="1">
              <a:lnSpc>
                <a:spcPct val="90000"/>
              </a:lnSpc>
            </a:pPr>
            <a:r>
              <a:rPr lang="en-US" dirty="0" smtClean="0">
                <a:solidFill>
                  <a:srgbClr val="000000"/>
                </a:solidFill>
                <a:latin typeface="Times New Roman" pitchFamily="18" charset="0"/>
              </a:rPr>
              <a:t>If a request of size s such that 2</a:t>
            </a:r>
            <a:r>
              <a:rPr lang="en-US" baseline="30000" dirty="0" smtClean="0">
                <a:solidFill>
                  <a:srgbClr val="000000"/>
                </a:solidFill>
                <a:latin typeface="Times New Roman" pitchFamily="18" charset="0"/>
              </a:rPr>
              <a:t>U-1 </a:t>
            </a:r>
            <a:r>
              <a:rPr lang="en-US" dirty="0" smtClean="0">
                <a:solidFill>
                  <a:srgbClr val="000000"/>
                </a:solidFill>
                <a:latin typeface="Times New Roman" pitchFamily="18" charset="0"/>
              </a:rPr>
              <a:t>&lt; s &lt;= 2</a:t>
            </a:r>
            <a:r>
              <a:rPr lang="en-US" baseline="30000" dirty="0" smtClean="0">
                <a:solidFill>
                  <a:srgbClr val="000000"/>
                </a:solidFill>
                <a:latin typeface="Times New Roman" pitchFamily="18" charset="0"/>
              </a:rPr>
              <a:t>U</a:t>
            </a:r>
            <a:r>
              <a:rPr lang="en-US" dirty="0" smtClean="0">
                <a:solidFill>
                  <a:srgbClr val="000000"/>
                </a:solidFill>
                <a:latin typeface="Times New Roman" pitchFamily="18" charset="0"/>
              </a:rPr>
              <a:t>, entire block is allocated</a:t>
            </a:r>
          </a:p>
          <a:p>
            <a:pPr lvl="1" eaLnBrk="1" hangingPunct="1">
              <a:lnSpc>
                <a:spcPct val="90000"/>
              </a:lnSpc>
            </a:pPr>
            <a:r>
              <a:rPr lang="en-US" dirty="0" smtClean="0"/>
              <a:t>Otherwise block is split into two equal buddies</a:t>
            </a:r>
          </a:p>
          <a:p>
            <a:pPr lvl="1" eaLnBrk="1" hangingPunct="1">
              <a:lnSpc>
                <a:spcPct val="90000"/>
              </a:lnSpc>
            </a:pPr>
            <a:r>
              <a:rPr lang="en-US" dirty="0" smtClean="0"/>
              <a:t>Process continues until smallest block greater than or equal to </a:t>
            </a:r>
            <a:r>
              <a:rPr lang="en-US" dirty="0" smtClean="0">
                <a:solidFill>
                  <a:srgbClr val="FF0000"/>
                </a:solidFill>
              </a:rPr>
              <a:t>S</a:t>
            </a:r>
            <a:r>
              <a:rPr lang="en-US" dirty="0" smtClean="0"/>
              <a:t> is generated</a:t>
            </a:r>
          </a:p>
          <a:p>
            <a:pPr eaLnBrk="1" hangingPunct="1">
              <a:lnSpc>
                <a:spcPct val="90000"/>
              </a:lnSpc>
            </a:pPr>
            <a:r>
              <a:rPr lang="en-US" dirty="0" smtClean="0"/>
              <a:t>Buddy system is compromise to overcome the shortcoming of fixed and variable partitioning scheme</a:t>
            </a:r>
          </a:p>
          <a:p>
            <a:pPr eaLnBrk="1" hangingPunct="1">
              <a:lnSpc>
                <a:spcPct val="90000"/>
              </a:lnSpc>
              <a:buFontTx/>
              <a:buNone/>
            </a:pPr>
            <a:endParaRPr lang="en-US" dirty="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7_6"/>
          <p:cNvPicPr>
            <a:picLocks noChangeAspect="1" noChangeArrowheads="1"/>
          </p:cNvPicPr>
          <p:nvPr/>
        </p:nvPicPr>
        <p:blipFill>
          <a:blip r:embed="rId3" cstate="print">
            <a:lum contrast="-20000"/>
          </a:blip>
          <a:srcRect/>
          <a:stretch>
            <a:fillRect/>
          </a:stretch>
        </p:blipFill>
        <p:spPr bwMode="auto">
          <a:xfrm>
            <a:off x="1390650" y="609600"/>
            <a:ext cx="7156450" cy="5715000"/>
          </a:xfrm>
          <a:prstGeom prst="rect">
            <a:avLst/>
          </a:prstGeom>
          <a:solidFill>
            <a:srgbClr val="FF0000"/>
          </a:solid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7_7"/>
          <p:cNvPicPr>
            <a:picLocks noChangeAspect="1" noChangeArrowheads="1"/>
          </p:cNvPicPr>
          <p:nvPr/>
        </p:nvPicPr>
        <p:blipFill>
          <a:blip r:embed="rId3" cstate="print"/>
          <a:srcRect/>
          <a:stretch>
            <a:fillRect/>
          </a:stretch>
        </p:blipFill>
        <p:spPr bwMode="auto">
          <a:xfrm>
            <a:off x="304800" y="355600"/>
            <a:ext cx="8242300" cy="6175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74638"/>
            <a:ext cx="8229600" cy="487362"/>
          </a:xfrm>
        </p:spPr>
        <p:txBody>
          <a:bodyPr/>
          <a:lstStyle/>
          <a:p>
            <a:pPr eaLnBrk="1" hangingPunct="1"/>
            <a:r>
              <a:rPr lang="en-US" sz="4000" smtClean="0"/>
              <a:t>Fragmentation</a:t>
            </a:r>
          </a:p>
        </p:txBody>
      </p:sp>
      <p:sp>
        <p:nvSpPr>
          <p:cNvPr id="31747" name="Rectangle 3"/>
          <p:cNvSpPr>
            <a:spLocks noGrp="1" noChangeArrowheads="1"/>
          </p:cNvSpPr>
          <p:nvPr>
            <p:ph type="body" idx="1"/>
          </p:nvPr>
        </p:nvSpPr>
        <p:spPr>
          <a:xfrm>
            <a:off x="457200" y="914400"/>
            <a:ext cx="8229600" cy="5638800"/>
          </a:xfrm>
        </p:spPr>
        <p:txBody>
          <a:bodyPr/>
          <a:lstStyle/>
          <a:p>
            <a:pPr eaLnBrk="1" hangingPunct="1">
              <a:lnSpc>
                <a:spcPct val="90000"/>
              </a:lnSpc>
            </a:pPr>
            <a:r>
              <a:rPr lang="en-US" sz="2800" dirty="0" smtClean="0"/>
              <a:t>External fragmentation –memory space exists to satisfy a request, but it is not contiguous.</a:t>
            </a:r>
          </a:p>
          <a:p>
            <a:pPr eaLnBrk="1" hangingPunct="1">
              <a:lnSpc>
                <a:spcPct val="90000"/>
              </a:lnSpc>
            </a:pPr>
            <a:r>
              <a:rPr lang="en-US" sz="2800" dirty="0" smtClean="0"/>
              <a:t>Internal fragmentation – allocated memory may be slightly larger than requested memory; The additional space is unused</a:t>
            </a:r>
          </a:p>
          <a:p>
            <a:pPr lvl="1" eaLnBrk="1" hangingPunct="1">
              <a:lnSpc>
                <a:spcPct val="90000"/>
              </a:lnSpc>
            </a:pPr>
            <a:r>
              <a:rPr lang="en-US" sz="2400" dirty="0" smtClean="0"/>
              <a:t>50 % rule. ( N allocated block &amp; 0.5N waste)</a:t>
            </a:r>
          </a:p>
          <a:p>
            <a:pPr eaLnBrk="1" hangingPunct="1">
              <a:lnSpc>
                <a:spcPct val="90000"/>
              </a:lnSpc>
            </a:pPr>
            <a:r>
              <a:rPr lang="en-US" sz="2800" dirty="0" smtClean="0"/>
              <a:t>Reduce external fragmentation by compaction</a:t>
            </a:r>
          </a:p>
          <a:p>
            <a:pPr lvl="1" eaLnBrk="1" hangingPunct="1">
              <a:lnSpc>
                <a:spcPct val="90000"/>
              </a:lnSpc>
            </a:pPr>
            <a:r>
              <a:rPr lang="en-US" dirty="0" smtClean="0"/>
              <a:t>Compaction is possible </a:t>
            </a:r>
            <a:r>
              <a:rPr lang="en-US" b="1" i="1" dirty="0" smtClean="0"/>
              <a:t>only</a:t>
            </a:r>
            <a:r>
              <a:rPr lang="en-US" dirty="0" smtClean="0"/>
              <a:t> if </a:t>
            </a:r>
            <a:r>
              <a:rPr lang="en-US" dirty="0" smtClean="0">
                <a:solidFill>
                  <a:srgbClr val="FF0000"/>
                </a:solidFill>
              </a:rPr>
              <a:t>relocation is dynamic, and is done at execution time.</a:t>
            </a:r>
          </a:p>
          <a:p>
            <a:pPr lvl="1" eaLnBrk="1" hangingPunct="1">
              <a:lnSpc>
                <a:spcPct val="90000"/>
              </a:lnSpc>
            </a:pPr>
            <a:r>
              <a:rPr lang="en-US" dirty="0" smtClean="0"/>
              <a:t>I/O problem</a:t>
            </a:r>
          </a:p>
          <a:p>
            <a:pPr lvl="3" eaLnBrk="1" hangingPunct="1">
              <a:lnSpc>
                <a:spcPct val="90000"/>
              </a:lnSpc>
            </a:pPr>
            <a:r>
              <a:rPr lang="en-US" sz="2400" dirty="0" smtClean="0"/>
              <a:t>Latch job in memory while it is involved in I/O.</a:t>
            </a:r>
          </a:p>
          <a:p>
            <a:pPr lvl="3" eaLnBrk="1" hangingPunct="1">
              <a:lnSpc>
                <a:spcPct val="90000"/>
              </a:lnSpc>
            </a:pPr>
            <a:r>
              <a:rPr lang="en-US" sz="2400" dirty="0" smtClean="0"/>
              <a:t>Do I/O only into OS buffers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lstStyle/>
          <a:p>
            <a:pPr eaLnBrk="1" hangingPunct="1"/>
            <a:r>
              <a:rPr lang="en-US" smtClean="0"/>
              <a:t>Memory Management</a:t>
            </a:r>
          </a:p>
        </p:txBody>
      </p:sp>
      <p:sp>
        <p:nvSpPr>
          <p:cNvPr id="5123" name="Rectangle 5"/>
          <p:cNvSpPr>
            <a:spLocks noGrp="1" noChangeArrowheads="1"/>
          </p:cNvSpPr>
          <p:nvPr>
            <p:ph type="body" idx="1"/>
          </p:nvPr>
        </p:nvSpPr>
        <p:spPr>
          <a:xfrm>
            <a:off x="152400" y="1295400"/>
            <a:ext cx="8839200" cy="5257800"/>
          </a:xfrm>
        </p:spPr>
        <p:txBody>
          <a:bodyPr/>
          <a:lstStyle/>
          <a:p>
            <a:pPr eaLnBrk="1" hangingPunct="1"/>
            <a:r>
              <a:rPr lang="en-US" sz="2400" smtClean="0"/>
              <a:t>Three design constraints of memory subsystem</a:t>
            </a:r>
          </a:p>
          <a:p>
            <a:pPr lvl="1" eaLnBrk="1" hangingPunct="1"/>
            <a:r>
              <a:rPr lang="en-US" sz="2000" smtClean="0"/>
              <a:t>Size </a:t>
            </a:r>
          </a:p>
          <a:p>
            <a:pPr lvl="1" eaLnBrk="1" hangingPunct="1"/>
            <a:r>
              <a:rPr lang="en-US" sz="2000" smtClean="0"/>
              <a:t>Speed</a:t>
            </a:r>
          </a:p>
          <a:p>
            <a:pPr lvl="1" eaLnBrk="1" hangingPunct="1"/>
            <a:r>
              <a:rPr lang="en-US" sz="2000" smtClean="0"/>
              <a:t>Cost</a:t>
            </a:r>
          </a:p>
          <a:p>
            <a:pPr eaLnBrk="1" hangingPunct="1"/>
            <a:r>
              <a:rPr lang="en-US" sz="2400" smtClean="0"/>
              <a:t>Across the spectrum of the technologies following relationship holds</a:t>
            </a:r>
          </a:p>
          <a:p>
            <a:pPr lvl="1" eaLnBrk="1" hangingPunct="1"/>
            <a:r>
              <a:rPr lang="en-US" sz="2000" smtClean="0"/>
              <a:t>Smaller access time , greater cost per bit</a:t>
            </a:r>
          </a:p>
          <a:p>
            <a:pPr lvl="1" eaLnBrk="1" hangingPunct="1"/>
            <a:r>
              <a:rPr lang="en-US" sz="2000" smtClean="0"/>
              <a:t>Greater capacity, smaller cost per bit</a:t>
            </a:r>
          </a:p>
          <a:p>
            <a:pPr lvl="1" eaLnBrk="1" hangingPunct="1"/>
            <a:r>
              <a:rPr lang="en-US" sz="2000" smtClean="0"/>
              <a:t>Greater capacity , greater access time</a:t>
            </a:r>
          </a:p>
          <a:p>
            <a:pPr eaLnBrk="1" hangingPunct="1"/>
            <a:r>
              <a:rPr lang="en-US" sz="2400" smtClean="0"/>
              <a:t>Memory subsystem requirement</a:t>
            </a:r>
          </a:p>
          <a:p>
            <a:pPr lvl="1" eaLnBrk="1" hangingPunct="1"/>
            <a:r>
              <a:rPr lang="en-US" sz="2000" smtClean="0"/>
              <a:t>Large capacity, fast access time and low cost</a:t>
            </a:r>
          </a:p>
          <a:p>
            <a:pPr lvl="1" eaLnBrk="1" hangingPunct="1">
              <a:buFontTx/>
              <a:buNone/>
            </a:pPr>
            <a:endParaRPr lang="en-US" sz="200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Assumptions </a:t>
            </a:r>
            <a:endParaRPr lang="en-US" dirty="0"/>
          </a:p>
        </p:txBody>
      </p:sp>
      <p:sp>
        <p:nvSpPr>
          <p:cNvPr id="32770" name="Content Placeholder 2"/>
          <p:cNvSpPr>
            <a:spLocks noGrp="1"/>
          </p:cNvSpPr>
          <p:nvPr>
            <p:ph idx="1"/>
          </p:nvPr>
        </p:nvSpPr>
        <p:spPr/>
        <p:txBody>
          <a:bodyPr/>
          <a:lstStyle/>
          <a:p>
            <a:r>
              <a:rPr lang="en-US" smtClean="0"/>
              <a:t>Allocate total  required amount of memory</a:t>
            </a:r>
          </a:p>
          <a:p>
            <a:r>
              <a:rPr lang="en-US" smtClean="0"/>
              <a:t>Allocate memory in contiguous manner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63562"/>
          </a:xfrm>
        </p:spPr>
        <p:txBody>
          <a:bodyPr/>
          <a:lstStyle/>
          <a:p>
            <a:pPr algn="l"/>
            <a:r>
              <a:rPr lang="en-US" sz="3200" dirty="0" smtClean="0"/>
              <a:t>Observations </a:t>
            </a:r>
            <a:endParaRPr lang="en-US" sz="3200" dirty="0"/>
          </a:p>
        </p:txBody>
      </p:sp>
      <p:sp>
        <p:nvSpPr>
          <p:cNvPr id="33794" name="Rectangle 3"/>
          <p:cNvSpPr>
            <a:spLocks noGrp="1" noChangeArrowheads="1"/>
          </p:cNvSpPr>
          <p:nvPr>
            <p:ph idx="1"/>
          </p:nvPr>
        </p:nvSpPr>
        <p:spPr>
          <a:xfrm>
            <a:off x="457200" y="914400"/>
            <a:ext cx="8229600" cy="5211763"/>
          </a:xfrm>
        </p:spPr>
        <p:txBody>
          <a:bodyPr/>
          <a:lstStyle/>
          <a:p>
            <a:pPr eaLnBrk="1" hangingPunct="1"/>
            <a:r>
              <a:rPr lang="en-US" sz="2800" dirty="0" smtClean="0"/>
              <a:t>We realize that loading entire program in memory is wasteful as </a:t>
            </a:r>
            <a:r>
              <a:rPr lang="en-US" sz="2800" dirty="0" smtClean="0">
                <a:solidFill>
                  <a:srgbClr val="FF0000"/>
                </a:solidFill>
              </a:rPr>
              <a:t>all the functionality of a program </a:t>
            </a:r>
            <a:r>
              <a:rPr lang="en-US" sz="2800" dirty="0" smtClean="0"/>
              <a:t>is not used simultaneously.</a:t>
            </a:r>
          </a:p>
          <a:p>
            <a:pPr eaLnBrk="1" hangingPunct="1"/>
            <a:r>
              <a:rPr lang="en-US" sz="2800" dirty="0" smtClean="0">
                <a:solidFill>
                  <a:srgbClr val="7030A0"/>
                </a:solidFill>
              </a:rPr>
              <a:t>Can We load on Demand </a:t>
            </a:r>
            <a:r>
              <a:rPr lang="en-US" sz="2800" dirty="0" smtClean="0"/>
              <a:t>?</a:t>
            </a:r>
          </a:p>
          <a:p>
            <a:pPr eaLnBrk="1" hangingPunct="1">
              <a:buFontTx/>
              <a:buNone/>
            </a:pPr>
            <a:endParaRPr lang="en-US" sz="2800" dirty="0" smtClean="0"/>
          </a:p>
          <a:p>
            <a:pPr eaLnBrk="1" hangingPunct="1"/>
            <a:r>
              <a:rPr lang="en-US" sz="2800" dirty="0" smtClean="0"/>
              <a:t>In this case when the additional code is brought in memory the memory may not be available in contiguous manner</a:t>
            </a:r>
          </a:p>
          <a:p>
            <a:pPr eaLnBrk="1" hangingPunct="1"/>
            <a:r>
              <a:rPr lang="en-US" sz="2800" dirty="0" smtClean="0"/>
              <a:t> </a:t>
            </a:r>
            <a:r>
              <a:rPr lang="en-US" sz="2800" dirty="0" smtClean="0">
                <a:solidFill>
                  <a:srgbClr val="7030A0"/>
                </a:solidFill>
              </a:rPr>
              <a:t>Relax the assumption of contiguous memory allocation</a:t>
            </a:r>
          </a:p>
          <a:p>
            <a:pPr eaLnBrk="1" hangingPunct="1"/>
            <a:endParaRPr lang="en-US" dirty="0" smtClean="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457200" y="304800"/>
            <a:ext cx="8229600" cy="5821363"/>
          </a:xfrm>
        </p:spPr>
        <p:txBody>
          <a:bodyPr/>
          <a:lstStyle/>
          <a:p>
            <a:pPr eaLnBrk="1" hangingPunct="1"/>
            <a:r>
              <a:rPr lang="en-US" dirty="0" smtClean="0"/>
              <a:t>With Load on demand and </a:t>
            </a:r>
            <a:r>
              <a:rPr lang="en-US" dirty="0" err="1" smtClean="0"/>
              <a:t>Discontiguous</a:t>
            </a:r>
            <a:r>
              <a:rPr lang="en-US" dirty="0" smtClean="0"/>
              <a:t> allocation, we require </a:t>
            </a:r>
          </a:p>
          <a:p>
            <a:pPr eaLnBrk="1" hangingPunct="1">
              <a:buFontTx/>
              <a:buNone/>
            </a:pPr>
            <a:endParaRPr lang="en-US" dirty="0" smtClean="0"/>
          </a:p>
          <a:p>
            <a:pPr eaLnBrk="1" hangingPunct="1">
              <a:buFontTx/>
              <a:buNone/>
            </a:pPr>
            <a:endParaRPr lang="en-US" dirty="0" smtClean="0">
              <a:solidFill>
                <a:srgbClr val="7030A0"/>
              </a:solidFill>
            </a:endParaRPr>
          </a:p>
          <a:p>
            <a:pPr lvl="1" eaLnBrk="1" hangingPunct="1"/>
            <a:r>
              <a:rPr lang="en-US" dirty="0" smtClean="0">
                <a:solidFill>
                  <a:srgbClr val="7030A0"/>
                </a:solidFill>
              </a:rPr>
              <a:t>logical address to physical address mapping </a:t>
            </a:r>
          </a:p>
          <a:p>
            <a:pPr lvl="1" eaLnBrk="1" hangingPunct="1">
              <a:buFontTx/>
              <a:buNone/>
            </a:pPr>
            <a:endParaRPr lang="en-US" dirty="0" smtClean="0">
              <a:solidFill>
                <a:srgbClr val="7030A0"/>
              </a:solidFill>
            </a:endParaRPr>
          </a:p>
          <a:p>
            <a:pPr lvl="1" eaLnBrk="1" hangingPunct="1"/>
            <a:r>
              <a:rPr lang="en-US" dirty="0" smtClean="0">
                <a:solidFill>
                  <a:srgbClr val="FF0000"/>
                </a:solidFill>
              </a:rPr>
              <a:t>Memory can be allocated in fixed size chunks</a:t>
            </a:r>
          </a:p>
          <a:p>
            <a:pPr lvl="1" eaLnBrk="1" hangingPunct="1"/>
            <a:r>
              <a:rPr lang="en-US" dirty="0" smtClean="0">
                <a:solidFill>
                  <a:srgbClr val="FF0000"/>
                </a:solidFill>
              </a:rPr>
              <a:t>Or it can be allocated in variable size chunks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Management </a:t>
            </a:r>
            <a:endParaRPr lang="en-US" dirty="0"/>
          </a:p>
        </p:txBody>
      </p:sp>
      <p:sp>
        <p:nvSpPr>
          <p:cNvPr id="3" name="Content Placeholder 2"/>
          <p:cNvSpPr>
            <a:spLocks noGrp="1"/>
          </p:cNvSpPr>
          <p:nvPr>
            <p:ph idx="1"/>
          </p:nvPr>
        </p:nvSpPr>
        <p:spPr/>
        <p:txBody>
          <a:bodyPr/>
          <a:lstStyle/>
          <a:p>
            <a:r>
              <a:rPr lang="en-US" dirty="0" smtClean="0"/>
              <a:t>We have seen :</a:t>
            </a:r>
          </a:p>
          <a:p>
            <a:pPr lvl="1"/>
            <a:r>
              <a:rPr lang="en-US" dirty="0" smtClean="0"/>
              <a:t>Static partition with equal &amp; unequal partition</a:t>
            </a:r>
          </a:p>
          <a:p>
            <a:pPr lvl="2"/>
            <a:r>
              <a:rPr lang="en-US" dirty="0" smtClean="0"/>
              <a:t>Internal fragmentation with fixed size partition</a:t>
            </a:r>
          </a:p>
          <a:p>
            <a:pPr lvl="1"/>
            <a:r>
              <a:rPr lang="en-US" dirty="0" smtClean="0"/>
              <a:t>Dynamic Partition with variable size partition</a:t>
            </a:r>
          </a:p>
          <a:p>
            <a:pPr lvl="2"/>
            <a:r>
              <a:rPr lang="en-US" dirty="0" smtClean="0"/>
              <a:t>External fragmentation</a:t>
            </a:r>
          </a:p>
          <a:p>
            <a:pPr lvl="2"/>
            <a:r>
              <a:rPr lang="en-US" dirty="0" smtClean="0"/>
              <a:t>Compaction required to handle external fragmentation</a:t>
            </a:r>
          </a:p>
          <a:p>
            <a:pPr lvl="1"/>
            <a:r>
              <a:rPr lang="en-US" dirty="0" smtClean="0"/>
              <a:t>Buddy systems </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274638"/>
            <a:ext cx="8229600" cy="715962"/>
          </a:xfrm>
        </p:spPr>
        <p:txBody>
          <a:bodyPr/>
          <a:lstStyle/>
          <a:p>
            <a:pPr eaLnBrk="1" hangingPunct="1"/>
            <a:r>
              <a:rPr lang="en-US" sz="4000" smtClean="0"/>
              <a:t>Memory allocation Problems</a:t>
            </a:r>
          </a:p>
        </p:txBody>
      </p:sp>
      <p:sp>
        <p:nvSpPr>
          <p:cNvPr id="35843" name="Rectangle 3"/>
          <p:cNvSpPr>
            <a:spLocks noGrp="1" noChangeArrowheads="1"/>
          </p:cNvSpPr>
          <p:nvPr>
            <p:ph type="body" idx="1"/>
          </p:nvPr>
        </p:nvSpPr>
        <p:spPr>
          <a:xfrm>
            <a:off x="457200" y="1143000"/>
            <a:ext cx="8229600" cy="4983163"/>
          </a:xfrm>
        </p:spPr>
        <p:txBody>
          <a:bodyPr/>
          <a:lstStyle/>
          <a:p>
            <a:pPr eaLnBrk="1" hangingPunct="1"/>
            <a:r>
              <a:rPr lang="en-US" smtClean="0"/>
              <a:t>Internal fragmentation (fixed Partition)</a:t>
            </a:r>
          </a:p>
          <a:p>
            <a:pPr eaLnBrk="1" hangingPunct="1"/>
            <a:r>
              <a:rPr lang="en-US" smtClean="0"/>
              <a:t>External fragmentation (variable Partition)</a:t>
            </a:r>
          </a:p>
          <a:p>
            <a:pPr eaLnBrk="1" hangingPunct="1"/>
            <a:r>
              <a:rPr lang="en-US" smtClean="0"/>
              <a:t>Compaction</a:t>
            </a:r>
          </a:p>
          <a:p>
            <a:pPr eaLnBrk="1" hangingPunct="1"/>
            <a:r>
              <a:rPr lang="en-US" smtClean="0"/>
              <a:t>Contiguous allocation</a:t>
            </a:r>
          </a:p>
          <a:p>
            <a:pPr eaLnBrk="1" hangingPunct="1"/>
            <a:r>
              <a:rPr lang="en-US" smtClean="0"/>
              <a:t>The system may not have enough memory to hold complete program( Overlaying technique  required)</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7200" y="274638"/>
            <a:ext cx="8229600" cy="639762"/>
          </a:xfrm>
        </p:spPr>
        <p:txBody>
          <a:bodyPr/>
          <a:lstStyle/>
          <a:p>
            <a:pPr eaLnBrk="1" hangingPunct="1"/>
            <a:r>
              <a:rPr lang="en-US" sz="3200" dirty="0" smtClean="0"/>
              <a:t>Dynamic Partitioning (paging) </a:t>
            </a:r>
          </a:p>
        </p:txBody>
      </p:sp>
      <p:sp>
        <p:nvSpPr>
          <p:cNvPr id="36867" name="Rectangle 3"/>
          <p:cNvSpPr>
            <a:spLocks noGrp="1" noChangeArrowheads="1"/>
          </p:cNvSpPr>
          <p:nvPr>
            <p:ph type="body" idx="1"/>
          </p:nvPr>
        </p:nvSpPr>
        <p:spPr>
          <a:xfrm>
            <a:off x="152400" y="1066800"/>
            <a:ext cx="8839200" cy="5562600"/>
          </a:xfrm>
        </p:spPr>
        <p:txBody>
          <a:bodyPr/>
          <a:lstStyle/>
          <a:p>
            <a:pPr eaLnBrk="1" hangingPunct="1"/>
            <a:r>
              <a:rPr lang="en-US" sz="2400" dirty="0" smtClean="0"/>
              <a:t>Memory is dynamically partitioned at run time and is allocated to processes</a:t>
            </a:r>
          </a:p>
          <a:p>
            <a:pPr eaLnBrk="1" hangingPunct="1"/>
            <a:r>
              <a:rPr lang="en-US" sz="2400" dirty="0" smtClean="0"/>
              <a:t>Logical address is generated by Instruction Pointer ( IP )  of the Processor . Instruction Pointer is also Known as Program Counter ( PC) </a:t>
            </a:r>
          </a:p>
          <a:p>
            <a:pPr eaLnBrk="1" hangingPunct="1"/>
            <a:r>
              <a:rPr lang="en-US" sz="2400" dirty="0" smtClean="0"/>
              <a:t>If the instruction pointer is 32 bit then the total logical address space would be 2</a:t>
            </a:r>
            <a:r>
              <a:rPr lang="en-US" sz="2400" baseline="30000" dirty="0" smtClean="0"/>
              <a:t>32</a:t>
            </a:r>
          </a:p>
          <a:p>
            <a:pPr eaLnBrk="1" hangingPunct="1"/>
            <a:r>
              <a:rPr lang="en-US" sz="2400" dirty="0" smtClean="0"/>
              <a:t>The logical address space is divided into fixed small size chunks (usually 4 KB to 4 MB ) known as page</a:t>
            </a:r>
          </a:p>
          <a:p>
            <a:pPr eaLnBrk="1" hangingPunct="1">
              <a:lnSpc>
                <a:spcPct val="150000"/>
              </a:lnSpc>
            </a:pPr>
            <a:r>
              <a:rPr lang="en-US" sz="2400" dirty="0" smtClean="0"/>
              <a:t>If we use 4 KB page then the logical address space will have  a total of 	(2 </a:t>
            </a:r>
            <a:r>
              <a:rPr lang="en-US" sz="2400" baseline="30000" dirty="0" smtClean="0"/>
              <a:t>32</a:t>
            </a:r>
            <a:r>
              <a:rPr lang="en-US" sz="2400" dirty="0" smtClean="0"/>
              <a:t> ) /  (2 </a:t>
            </a:r>
            <a:r>
              <a:rPr lang="en-US" sz="2400" baseline="30000" dirty="0" smtClean="0"/>
              <a:t>12</a:t>
            </a:r>
            <a:r>
              <a:rPr lang="en-US" sz="2400" dirty="0" smtClean="0"/>
              <a:t> ) =  2 </a:t>
            </a:r>
            <a:r>
              <a:rPr lang="en-US" sz="2400" baseline="30000" dirty="0" smtClean="0"/>
              <a:t>20</a:t>
            </a:r>
            <a:r>
              <a:rPr lang="en-US" sz="2400" dirty="0" smtClean="0"/>
              <a:t>   pages                                                                       </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Partitioning (paging) </a:t>
            </a:r>
            <a:endParaRPr lang="en-US" dirty="0"/>
          </a:p>
        </p:txBody>
      </p:sp>
      <p:sp>
        <p:nvSpPr>
          <p:cNvPr id="3" name="Content Placeholder 2"/>
          <p:cNvSpPr>
            <a:spLocks noGrp="1"/>
          </p:cNvSpPr>
          <p:nvPr>
            <p:ph idx="1"/>
          </p:nvPr>
        </p:nvSpPr>
        <p:spPr/>
        <p:txBody>
          <a:bodyPr/>
          <a:lstStyle/>
          <a:p>
            <a:pPr eaLnBrk="1" hangingPunct="1"/>
            <a:r>
              <a:rPr lang="en-US" dirty="0" smtClean="0"/>
              <a:t>The Physical memory is also divided into fixed size Block  and  are known as frames.</a:t>
            </a:r>
          </a:p>
          <a:p>
            <a:pPr eaLnBrk="1" hangingPunct="1"/>
            <a:r>
              <a:rPr lang="en-US" dirty="0" smtClean="0"/>
              <a:t>The size of frame and page is always equal for a given system</a:t>
            </a:r>
          </a:p>
          <a:p>
            <a:pPr eaLnBrk="1" hangingPunct="1"/>
            <a:r>
              <a:rPr lang="en-US" dirty="0" smtClean="0"/>
              <a:t>The frame and page size are always power of 2. Mainly for easy address computation</a:t>
            </a:r>
          </a:p>
          <a:p>
            <a:pPr eaLnBrk="1" hangingPunct="1"/>
            <a:endParaRPr lang="en-US" dirty="0" smtClean="0"/>
          </a:p>
          <a:p>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715962"/>
          </a:xfrm>
        </p:spPr>
        <p:txBody>
          <a:bodyPr/>
          <a:lstStyle/>
          <a:p>
            <a:pPr algn="l"/>
            <a:r>
              <a:rPr lang="en-US" dirty="0" smtClean="0"/>
              <a:t>Paging </a:t>
            </a:r>
            <a:endParaRPr lang="en-US" dirty="0"/>
          </a:p>
        </p:txBody>
      </p:sp>
      <p:sp>
        <p:nvSpPr>
          <p:cNvPr id="37890" name="Rectangle 3"/>
          <p:cNvSpPr>
            <a:spLocks noGrp="1" noChangeArrowheads="1"/>
          </p:cNvSpPr>
          <p:nvPr>
            <p:ph idx="1"/>
          </p:nvPr>
        </p:nvSpPr>
        <p:spPr>
          <a:xfrm>
            <a:off x="152400" y="1143000"/>
            <a:ext cx="8763000" cy="4983163"/>
          </a:xfrm>
        </p:spPr>
        <p:txBody>
          <a:bodyPr/>
          <a:lstStyle/>
          <a:p>
            <a:pPr eaLnBrk="1" hangingPunct="1">
              <a:lnSpc>
                <a:spcPct val="90000"/>
              </a:lnSpc>
              <a:spcAft>
                <a:spcPts val="600"/>
              </a:spcAft>
            </a:pPr>
            <a:r>
              <a:rPr lang="en-US" sz="2800" dirty="0" smtClean="0"/>
              <a:t>When process pages are required to be loaded into system , OS allocates required number of frames where process pages are loaded.</a:t>
            </a:r>
          </a:p>
          <a:p>
            <a:pPr eaLnBrk="1" hangingPunct="1">
              <a:lnSpc>
                <a:spcPct val="90000"/>
              </a:lnSpc>
              <a:spcAft>
                <a:spcPts val="600"/>
              </a:spcAft>
            </a:pPr>
            <a:r>
              <a:rPr lang="en-US" sz="2800" dirty="0" smtClean="0"/>
              <a:t>Frame need not be allocated in contiguous manner</a:t>
            </a:r>
          </a:p>
          <a:p>
            <a:pPr eaLnBrk="1" hangingPunct="1">
              <a:lnSpc>
                <a:spcPct val="90000"/>
              </a:lnSpc>
              <a:spcAft>
                <a:spcPts val="600"/>
              </a:spcAft>
            </a:pPr>
            <a:r>
              <a:rPr lang="en-US" sz="2800" dirty="0" smtClean="0"/>
              <a:t>If we have a process of size 13KB and page size is 4KB then process is allocated 4 frames .</a:t>
            </a:r>
          </a:p>
          <a:p>
            <a:pPr eaLnBrk="1" hangingPunct="1">
              <a:lnSpc>
                <a:spcPct val="90000"/>
              </a:lnSpc>
              <a:spcAft>
                <a:spcPts val="600"/>
              </a:spcAft>
            </a:pPr>
            <a:r>
              <a:rPr lang="en-US" sz="2800" dirty="0" smtClean="0"/>
              <a:t>Internal fragmentation occurs . Only last frame is partially filled . </a:t>
            </a:r>
          </a:p>
          <a:p>
            <a:pPr eaLnBrk="1" hangingPunct="1">
              <a:lnSpc>
                <a:spcPct val="90000"/>
              </a:lnSpc>
              <a:spcAft>
                <a:spcPts val="600"/>
              </a:spcAft>
            </a:pPr>
            <a:r>
              <a:rPr lang="en-US" sz="2800" dirty="0" smtClean="0"/>
              <a:t>It results into 18% unused space.  </a:t>
            </a:r>
          </a:p>
          <a:p>
            <a:pPr eaLnBrk="1" hangingPunct="1">
              <a:lnSpc>
                <a:spcPct val="90000"/>
              </a:lnSpc>
              <a:spcAft>
                <a:spcPts val="600"/>
              </a:spcAft>
            </a:pPr>
            <a:r>
              <a:rPr lang="en-US" sz="2800" dirty="0" smtClean="0"/>
              <a:t>On </a:t>
            </a:r>
            <a:r>
              <a:rPr lang="en-US" sz="2800" dirty="0" smtClean="0"/>
              <a:t>an average  </a:t>
            </a:r>
            <a:r>
              <a:rPr lang="en-US" sz="2800" dirty="0" smtClean="0"/>
              <a:t>internal fragmentation reduces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67" name="Group 35"/>
          <p:cNvGraphicFramePr>
            <a:graphicFrameLocks noGrp="1"/>
          </p:cNvGraphicFramePr>
          <p:nvPr>
            <p:ph sz="half" idx="1"/>
          </p:nvPr>
        </p:nvGraphicFramePr>
        <p:xfrm>
          <a:off x="457200" y="1600200"/>
          <a:ext cx="1371600" cy="4525965"/>
        </p:xfrm>
        <a:graphic>
          <a:graphicData uri="http://schemas.openxmlformats.org/drawingml/2006/table">
            <a:tbl>
              <a:tblPr/>
              <a:tblGrid>
                <a:gridCol w="1371600">
                  <a:extLst>
                    <a:ext uri="{9D8B030D-6E8A-4147-A177-3AD203B41FA5}">
                      <a16:colId xmlns:a16="http://schemas.microsoft.com/office/drawing/2014/main" val="20000"/>
                    </a:ext>
                  </a:extLst>
                </a:gridCol>
              </a:tblGrid>
              <a:tr h="566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Page 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5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Page 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5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Page 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6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Page 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5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6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63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66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Page 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44095" name="Group 63"/>
          <p:cNvGraphicFramePr>
            <a:graphicFrameLocks noGrp="1"/>
          </p:cNvGraphicFramePr>
          <p:nvPr>
            <p:ph sz="half" idx="2"/>
          </p:nvPr>
        </p:nvGraphicFramePr>
        <p:xfrm>
          <a:off x="6248400" y="2057400"/>
          <a:ext cx="1828800" cy="3395664"/>
        </p:xfrm>
        <a:graphic>
          <a:graphicData uri="http://schemas.openxmlformats.org/drawingml/2006/table">
            <a:tbl>
              <a:tblPr/>
              <a:tblGrid>
                <a:gridCol w="1828800">
                  <a:extLst>
                    <a:ext uri="{9D8B030D-6E8A-4147-A177-3AD203B41FA5}">
                      <a16:colId xmlns:a16="http://schemas.microsoft.com/office/drawing/2014/main" val="20000"/>
                    </a:ext>
                  </a:extLst>
                </a:gridCol>
              </a:tblGrid>
              <a:tr h="566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Frame 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5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frame 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5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Frame 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6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Frame 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5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6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Frame m</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8950" name="Line 64"/>
          <p:cNvSpPr>
            <a:spLocks noChangeShapeType="1"/>
          </p:cNvSpPr>
          <p:nvPr/>
        </p:nvSpPr>
        <p:spPr bwMode="auto">
          <a:xfrm>
            <a:off x="1828800" y="1905000"/>
            <a:ext cx="4419600" cy="990600"/>
          </a:xfrm>
          <a:prstGeom prst="line">
            <a:avLst/>
          </a:prstGeom>
          <a:noFill/>
          <a:ln w="38100">
            <a:solidFill>
              <a:schemeClr val="tx1"/>
            </a:solidFill>
            <a:round/>
            <a:headEnd/>
            <a:tailEnd type="triangle" w="med" len="med"/>
          </a:ln>
        </p:spPr>
        <p:txBody>
          <a:bodyPr/>
          <a:lstStyle/>
          <a:p>
            <a:endParaRPr lang="en-US"/>
          </a:p>
        </p:txBody>
      </p:sp>
      <p:sp>
        <p:nvSpPr>
          <p:cNvPr id="38951" name="Line 65"/>
          <p:cNvSpPr>
            <a:spLocks noChangeShapeType="1"/>
          </p:cNvSpPr>
          <p:nvPr/>
        </p:nvSpPr>
        <p:spPr bwMode="auto">
          <a:xfrm flipV="1">
            <a:off x="1828800" y="2209800"/>
            <a:ext cx="4419600" cy="304800"/>
          </a:xfrm>
          <a:prstGeom prst="line">
            <a:avLst/>
          </a:prstGeom>
          <a:noFill/>
          <a:ln w="38100">
            <a:solidFill>
              <a:schemeClr val="tx1"/>
            </a:solidFill>
            <a:round/>
            <a:headEnd/>
            <a:tailEnd type="triangle" w="med" len="med"/>
          </a:ln>
        </p:spPr>
        <p:txBody>
          <a:bodyPr/>
          <a:lstStyle/>
          <a:p>
            <a:endParaRPr lang="en-US"/>
          </a:p>
        </p:txBody>
      </p:sp>
      <p:sp>
        <p:nvSpPr>
          <p:cNvPr id="38952" name="Line 66"/>
          <p:cNvSpPr>
            <a:spLocks noChangeShapeType="1"/>
          </p:cNvSpPr>
          <p:nvPr/>
        </p:nvSpPr>
        <p:spPr bwMode="auto">
          <a:xfrm>
            <a:off x="1828800" y="2971800"/>
            <a:ext cx="4419600" cy="457200"/>
          </a:xfrm>
          <a:prstGeom prst="line">
            <a:avLst/>
          </a:prstGeom>
          <a:noFill/>
          <a:ln w="38100">
            <a:solidFill>
              <a:schemeClr val="tx1"/>
            </a:solidFill>
            <a:round/>
            <a:headEnd/>
            <a:tailEnd type="triangle" w="med" len="med"/>
          </a:ln>
        </p:spPr>
        <p:txBody>
          <a:bodyPr/>
          <a:lstStyle/>
          <a:p>
            <a:endParaRPr lang="en-US"/>
          </a:p>
        </p:txBody>
      </p:sp>
      <p:sp>
        <p:nvSpPr>
          <p:cNvPr id="38953" name="Line 67"/>
          <p:cNvSpPr>
            <a:spLocks noChangeShapeType="1"/>
          </p:cNvSpPr>
          <p:nvPr/>
        </p:nvSpPr>
        <p:spPr bwMode="auto">
          <a:xfrm>
            <a:off x="1828800" y="3657600"/>
            <a:ext cx="4419600" cy="1447800"/>
          </a:xfrm>
          <a:prstGeom prst="line">
            <a:avLst/>
          </a:prstGeom>
          <a:noFill/>
          <a:ln w="38100">
            <a:solidFill>
              <a:schemeClr val="tx1"/>
            </a:solidFill>
            <a:round/>
            <a:headEnd/>
            <a:tailEnd type="triangle" w="med" len="med"/>
          </a:ln>
        </p:spPr>
        <p:txBody>
          <a:bodyPr/>
          <a:lstStyle/>
          <a:p>
            <a:endParaRPr lang="en-US"/>
          </a:p>
        </p:txBody>
      </p:sp>
      <p:sp>
        <p:nvSpPr>
          <p:cNvPr id="38954" name="Rectangle 68"/>
          <p:cNvSpPr>
            <a:spLocks noChangeArrowheads="1"/>
          </p:cNvSpPr>
          <p:nvPr/>
        </p:nvSpPr>
        <p:spPr bwMode="auto">
          <a:xfrm>
            <a:off x="381000" y="6400800"/>
            <a:ext cx="3276600" cy="228600"/>
          </a:xfrm>
          <a:prstGeom prst="rect">
            <a:avLst/>
          </a:prstGeom>
          <a:solidFill>
            <a:schemeClr val="accent1"/>
          </a:solidFill>
          <a:ln w="9525">
            <a:solidFill>
              <a:schemeClr val="tx1"/>
            </a:solidFill>
            <a:miter lim="800000"/>
            <a:headEnd/>
            <a:tailEnd/>
          </a:ln>
        </p:spPr>
        <p:txBody>
          <a:bodyPr wrap="none" anchor="ctr"/>
          <a:lstStyle/>
          <a:p>
            <a:pPr algn="ctr"/>
            <a:r>
              <a:rPr lang="en-US"/>
              <a:t>Logical Address</a:t>
            </a:r>
          </a:p>
        </p:txBody>
      </p:sp>
      <p:sp>
        <p:nvSpPr>
          <p:cNvPr id="38955" name="Rectangle 70"/>
          <p:cNvSpPr>
            <a:spLocks noChangeArrowheads="1"/>
          </p:cNvSpPr>
          <p:nvPr/>
        </p:nvSpPr>
        <p:spPr bwMode="auto">
          <a:xfrm>
            <a:off x="6096000" y="6248400"/>
            <a:ext cx="2438400" cy="304800"/>
          </a:xfrm>
          <a:prstGeom prst="rect">
            <a:avLst/>
          </a:prstGeom>
          <a:solidFill>
            <a:schemeClr val="accent1"/>
          </a:solidFill>
          <a:ln w="9525">
            <a:solidFill>
              <a:schemeClr val="tx1"/>
            </a:solidFill>
            <a:miter lim="800000"/>
            <a:headEnd/>
            <a:tailEnd/>
          </a:ln>
        </p:spPr>
        <p:txBody>
          <a:bodyPr wrap="none" anchor="ctr"/>
          <a:lstStyle/>
          <a:p>
            <a:pPr algn="ctr"/>
            <a:r>
              <a:rPr lang="en-US"/>
              <a:t>Physical Address</a:t>
            </a:r>
          </a:p>
        </p:txBody>
      </p:sp>
      <p:sp>
        <p:nvSpPr>
          <p:cNvPr id="38956" name="Rectangle 72"/>
          <p:cNvSpPr>
            <a:spLocks noChangeArrowheads="1"/>
          </p:cNvSpPr>
          <p:nvPr/>
        </p:nvSpPr>
        <p:spPr bwMode="auto">
          <a:xfrm>
            <a:off x="990600" y="381000"/>
            <a:ext cx="6934200" cy="609600"/>
          </a:xfrm>
          <a:prstGeom prst="rect">
            <a:avLst/>
          </a:prstGeom>
          <a:solidFill>
            <a:schemeClr val="accent1"/>
          </a:solidFill>
          <a:ln w="9525">
            <a:solidFill>
              <a:schemeClr val="tx1"/>
            </a:solidFill>
            <a:miter lim="800000"/>
            <a:headEnd/>
            <a:tailEnd/>
          </a:ln>
        </p:spPr>
        <p:txBody>
          <a:bodyPr wrap="none" anchor="ctr"/>
          <a:lstStyle/>
          <a:p>
            <a:pPr algn="ctr"/>
            <a:r>
              <a:rPr lang="en-US" sz="2400"/>
              <a:t>Logical to Physical Address Mapping</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274638"/>
            <a:ext cx="8229600" cy="792162"/>
          </a:xfrm>
        </p:spPr>
        <p:txBody>
          <a:bodyPr/>
          <a:lstStyle/>
          <a:p>
            <a:pPr algn="l" eaLnBrk="1" hangingPunct="1"/>
            <a:r>
              <a:rPr lang="en-US" sz="3200" dirty="0" smtClean="0"/>
              <a:t>Address Translation Example</a:t>
            </a:r>
          </a:p>
        </p:txBody>
      </p:sp>
      <p:sp>
        <p:nvSpPr>
          <p:cNvPr id="39939" name="Rectangle 3"/>
          <p:cNvSpPr>
            <a:spLocks noGrp="1" noChangeArrowheads="1"/>
          </p:cNvSpPr>
          <p:nvPr>
            <p:ph type="body" idx="1"/>
          </p:nvPr>
        </p:nvSpPr>
        <p:spPr>
          <a:xfrm>
            <a:off x="457200" y="1295400"/>
            <a:ext cx="8229600" cy="5181600"/>
          </a:xfrm>
        </p:spPr>
        <p:txBody>
          <a:bodyPr/>
          <a:lstStyle/>
          <a:p>
            <a:pPr eaLnBrk="1" hangingPunct="1"/>
            <a:r>
              <a:rPr lang="en-US" dirty="0" smtClean="0"/>
              <a:t>Consider 80X86 Processor based system which has </a:t>
            </a:r>
          </a:p>
          <a:p>
            <a:pPr lvl="1" eaLnBrk="1" hangingPunct="1"/>
            <a:r>
              <a:rPr lang="en-US" dirty="0" smtClean="0"/>
              <a:t>Byte organized Memory</a:t>
            </a:r>
          </a:p>
          <a:p>
            <a:pPr lvl="1" eaLnBrk="1" hangingPunct="1"/>
            <a:r>
              <a:rPr lang="en-US" dirty="0" smtClean="0"/>
              <a:t>32 Bit IP (logical address space 4GB)</a:t>
            </a:r>
          </a:p>
          <a:p>
            <a:pPr eaLnBrk="1" hangingPunct="1"/>
            <a:r>
              <a:rPr lang="en-US" dirty="0" smtClean="0"/>
              <a:t>Assume Address lines 32 (maximum Physical Memory 4 GB)</a:t>
            </a:r>
          </a:p>
          <a:p>
            <a:pPr eaLnBrk="1" hangingPunct="1"/>
            <a:r>
              <a:rPr lang="en-US" dirty="0" smtClean="0"/>
              <a:t>Page size 4KB</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0" y="304800"/>
            <a:ext cx="9144000" cy="5821363"/>
          </a:xfrm>
        </p:spPr>
        <p:txBody>
          <a:bodyPr/>
          <a:lstStyle/>
          <a:p>
            <a:pPr eaLnBrk="1" hangingPunct="1"/>
            <a:r>
              <a:rPr lang="en-US" smtClean="0"/>
              <a:t>To meet the contradictory  design requirement , organize memory in hierarchical manner</a:t>
            </a:r>
          </a:p>
          <a:p>
            <a:pPr eaLnBrk="1" hangingPunct="1">
              <a:buFontTx/>
              <a:buNone/>
            </a:pPr>
            <a:endParaRPr lang="en-US" smtClean="0"/>
          </a:p>
        </p:txBody>
      </p:sp>
      <p:pic>
        <p:nvPicPr>
          <p:cNvPr id="6147" name="Picture 4"/>
          <p:cNvPicPr>
            <a:picLocks noChangeAspect="1" noChangeArrowheads="1"/>
          </p:cNvPicPr>
          <p:nvPr/>
        </p:nvPicPr>
        <p:blipFill>
          <a:blip r:embed="rId3" cstate="print"/>
          <a:srcRect l="2751" t="1303" r="2591" b="568"/>
          <a:stretch>
            <a:fillRect/>
          </a:stretch>
        </p:blipFill>
        <p:spPr bwMode="auto">
          <a:xfrm>
            <a:off x="990600" y="1828800"/>
            <a:ext cx="7315200" cy="464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65" name="Group 61"/>
          <p:cNvGraphicFramePr>
            <a:graphicFrameLocks noGrp="1"/>
          </p:cNvGraphicFramePr>
          <p:nvPr>
            <p:ph/>
          </p:nvPr>
        </p:nvGraphicFramePr>
        <p:xfrm>
          <a:off x="609600" y="1295400"/>
          <a:ext cx="8229600" cy="685800"/>
        </p:xfrm>
        <a:graphic>
          <a:graphicData uri="http://schemas.openxmlformats.org/drawingml/2006/table">
            <a:tbl>
              <a:tblPr/>
              <a:tblGrid>
                <a:gridCol w="330200">
                  <a:extLst>
                    <a:ext uri="{9D8B030D-6E8A-4147-A177-3AD203B41FA5}">
                      <a16:colId xmlns:a16="http://schemas.microsoft.com/office/drawing/2014/main" val="20000"/>
                    </a:ext>
                  </a:extLst>
                </a:gridCol>
                <a:gridCol w="327025">
                  <a:extLst>
                    <a:ext uri="{9D8B030D-6E8A-4147-A177-3AD203B41FA5}">
                      <a16:colId xmlns:a16="http://schemas.microsoft.com/office/drawing/2014/main" val="20001"/>
                    </a:ext>
                  </a:extLst>
                </a:gridCol>
                <a:gridCol w="330200">
                  <a:extLst>
                    <a:ext uri="{9D8B030D-6E8A-4147-A177-3AD203B41FA5}">
                      <a16:colId xmlns:a16="http://schemas.microsoft.com/office/drawing/2014/main" val="20002"/>
                    </a:ext>
                  </a:extLst>
                </a:gridCol>
                <a:gridCol w="328613">
                  <a:extLst>
                    <a:ext uri="{9D8B030D-6E8A-4147-A177-3AD203B41FA5}">
                      <a16:colId xmlns:a16="http://schemas.microsoft.com/office/drawing/2014/main" val="20003"/>
                    </a:ext>
                  </a:extLst>
                </a:gridCol>
                <a:gridCol w="330200">
                  <a:extLst>
                    <a:ext uri="{9D8B030D-6E8A-4147-A177-3AD203B41FA5}">
                      <a16:colId xmlns:a16="http://schemas.microsoft.com/office/drawing/2014/main" val="20004"/>
                    </a:ext>
                  </a:extLst>
                </a:gridCol>
                <a:gridCol w="330200">
                  <a:extLst>
                    <a:ext uri="{9D8B030D-6E8A-4147-A177-3AD203B41FA5}">
                      <a16:colId xmlns:a16="http://schemas.microsoft.com/office/drawing/2014/main" val="20005"/>
                    </a:ext>
                  </a:extLst>
                </a:gridCol>
                <a:gridCol w="327025">
                  <a:extLst>
                    <a:ext uri="{9D8B030D-6E8A-4147-A177-3AD203B41FA5}">
                      <a16:colId xmlns:a16="http://schemas.microsoft.com/office/drawing/2014/main" val="20006"/>
                    </a:ext>
                  </a:extLst>
                </a:gridCol>
                <a:gridCol w="330200">
                  <a:extLst>
                    <a:ext uri="{9D8B030D-6E8A-4147-A177-3AD203B41FA5}">
                      <a16:colId xmlns:a16="http://schemas.microsoft.com/office/drawing/2014/main" val="20007"/>
                    </a:ext>
                  </a:extLst>
                </a:gridCol>
                <a:gridCol w="328612">
                  <a:extLst>
                    <a:ext uri="{9D8B030D-6E8A-4147-A177-3AD203B41FA5}">
                      <a16:colId xmlns:a16="http://schemas.microsoft.com/office/drawing/2014/main" val="20008"/>
                    </a:ext>
                  </a:extLst>
                </a:gridCol>
                <a:gridCol w="330200">
                  <a:extLst>
                    <a:ext uri="{9D8B030D-6E8A-4147-A177-3AD203B41FA5}">
                      <a16:colId xmlns:a16="http://schemas.microsoft.com/office/drawing/2014/main" val="20009"/>
                    </a:ext>
                  </a:extLst>
                </a:gridCol>
                <a:gridCol w="330200">
                  <a:extLst>
                    <a:ext uri="{9D8B030D-6E8A-4147-A177-3AD203B41FA5}">
                      <a16:colId xmlns:a16="http://schemas.microsoft.com/office/drawing/2014/main" val="20010"/>
                    </a:ext>
                  </a:extLst>
                </a:gridCol>
                <a:gridCol w="327025">
                  <a:extLst>
                    <a:ext uri="{9D8B030D-6E8A-4147-A177-3AD203B41FA5}">
                      <a16:colId xmlns:a16="http://schemas.microsoft.com/office/drawing/2014/main" val="20011"/>
                    </a:ext>
                  </a:extLst>
                </a:gridCol>
                <a:gridCol w="330200">
                  <a:extLst>
                    <a:ext uri="{9D8B030D-6E8A-4147-A177-3AD203B41FA5}">
                      <a16:colId xmlns:a16="http://schemas.microsoft.com/office/drawing/2014/main" val="20012"/>
                    </a:ext>
                  </a:extLst>
                </a:gridCol>
                <a:gridCol w="328613">
                  <a:extLst>
                    <a:ext uri="{9D8B030D-6E8A-4147-A177-3AD203B41FA5}">
                      <a16:colId xmlns:a16="http://schemas.microsoft.com/office/drawing/2014/main" val="20013"/>
                    </a:ext>
                  </a:extLst>
                </a:gridCol>
                <a:gridCol w="328612">
                  <a:extLst>
                    <a:ext uri="{9D8B030D-6E8A-4147-A177-3AD203B41FA5}">
                      <a16:colId xmlns:a16="http://schemas.microsoft.com/office/drawing/2014/main" val="20014"/>
                    </a:ext>
                  </a:extLst>
                </a:gridCol>
                <a:gridCol w="330200">
                  <a:extLst>
                    <a:ext uri="{9D8B030D-6E8A-4147-A177-3AD203B41FA5}">
                      <a16:colId xmlns:a16="http://schemas.microsoft.com/office/drawing/2014/main" val="20015"/>
                    </a:ext>
                  </a:extLst>
                </a:gridCol>
                <a:gridCol w="328613">
                  <a:extLst>
                    <a:ext uri="{9D8B030D-6E8A-4147-A177-3AD203B41FA5}">
                      <a16:colId xmlns:a16="http://schemas.microsoft.com/office/drawing/2014/main" val="20016"/>
                    </a:ext>
                  </a:extLst>
                </a:gridCol>
                <a:gridCol w="330200">
                  <a:extLst>
                    <a:ext uri="{9D8B030D-6E8A-4147-A177-3AD203B41FA5}">
                      <a16:colId xmlns:a16="http://schemas.microsoft.com/office/drawing/2014/main" val="20017"/>
                    </a:ext>
                  </a:extLst>
                </a:gridCol>
                <a:gridCol w="327025">
                  <a:extLst>
                    <a:ext uri="{9D8B030D-6E8A-4147-A177-3AD203B41FA5}">
                      <a16:colId xmlns:a16="http://schemas.microsoft.com/office/drawing/2014/main" val="20018"/>
                    </a:ext>
                  </a:extLst>
                </a:gridCol>
                <a:gridCol w="330200">
                  <a:extLst>
                    <a:ext uri="{9D8B030D-6E8A-4147-A177-3AD203B41FA5}">
                      <a16:colId xmlns:a16="http://schemas.microsoft.com/office/drawing/2014/main" val="20019"/>
                    </a:ext>
                  </a:extLst>
                </a:gridCol>
                <a:gridCol w="330200">
                  <a:extLst>
                    <a:ext uri="{9D8B030D-6E8A-4147-A177-3AD203B41FA5}">
                      <a16:colId xmlns:a16="http://schemas.microsoft.com/office/drawing/2014/main" val="20020"/>
                    </a:ext>
                  </a:extLst>
                </a:gridCol>
                <a:gridCol w="328612">
                  <a:extLst>
                    <a:ext uri="{9D8B030D-6E8A-4147-A177-3AD203B41FA5}">
                      <a16:colId xmlns:a16="http://schemas.microsoft.com/office/drawing/2014/main" val="20021"/>
                    </a:ext>
                  </a:extLst>
                </a:gridCol>
                <a:gridCol w="330200">
                  <a:extLst>
                    <a:ext uri="{9D8B030D-6E8A-4147-A177-3AD203B41FA5}">
                      <a16:colId xmlns:a16="http://schemas.microsoft.com/office/drawing/2014/main" val="20022"/>
                    </a:ext>
                  </a:extLst>
                </a:gridCol>
                <a:gridCol w="327025">
                  <a:extLst>
                    <a:ext uri="{9D8B030D-6E8A-4147-A177-3AD203B41FA5}">
                      <a16:colId xmlns:a16="http://schemas.microsoft.com/office/drawing/2014/main" val="20023"/>
                    </a:ext>
                  </a:extLst>
                </a:gridCol>
                <a:gridCol w="330200">
                  <a:extLst>
                    <a:ext uri="{9D8B030D-6E8A-4147-A177-3AD203B41FA5}">
                      <a16:colId xmlns:a16="http://schemas.microsoft.com/office/drawing/2014/main" val="20024"/>
                    </a:ext>
                  </a:extLst>
                </a:gridCol>
              </a:tblGrid>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1016" name="Text Box 62"/>
          <p:cNvSpPr txBox="1">
            <a:spLocks noChangeArrowheads="1"/>
          </p:cNvSpPr>
          <p:nvPr/>
        </p:nvSpPr>
        <p:spPr bwMode="auto">
          <a:xfrm>
            <a:off x="533400" y="838200"/>
            <a:ext cx="438150" cy="366713"/>
          </a:xfrm>
          <a:prstGeom prst="rect">
            <a:avLst/>
          </a:prstGeom>
          <a:noFill/>
          <a:ln w="9525">
            <a:noFill/>
            <a:miter lim="800000"/>
            <a:headEnd/>
            <a:tailEnd/>
          </a:ln>
        </p:spPr>
        <p:txBody>
          <a:bodyPr wrap="none">
            <a:spAutoFit/>
          </a:bodyPr>
          <a:lstStyle/>
          <a:p>
            <a:r>
              <a:rPr lang="en-US"/>
              <a:t>31</a:t>
            </a:r>
          </a:p>
        </p:txBody>
      </p:sp>
      <p:sp>
        <p:nvSpPr>
          <p:cNvPr id="41017" name="Text Box 63"/>
          <p:cNvSpPr txBox="1">
            <a:spLocks noChangeArrowheads="1"/>
          </p:cNvSpPr>
          <p:nvPr/>
        </p:nvSpPr>
        <p:spPr bwMode="auto">
          <a:xfrm>
            <a:off x="8610600" y="838200"/>
            <a:ext cx="311150" cy="366713"/>
          </a:xfrm>
          <a:prstGeom prst="rect">
            <a:avLst/>
          </a:prstGeom>
          <a:noFill/>
          <a:ln w="9525">
            <a:noFill/>
            <a:miter lim="800000"/>
            <a:headEnd/>
            <a:tailEnd/>
          </a:ln>
        </p:spPr>
        <p:txBody>
          <a:bodyPr wrap="none">
            <a:spAutoFit/>
          </a:bodyPr>
          <a:lstStyle/>
          <a:p>
            <a:r>
              <a:rPr lang="en-US"/>
              <a:t>0</a:t>
            </a:r>
          </a:p>
        </p:txBody>
      </p:sp>
      <p:sp>
        <p:nvSpPr>
          <p:cNvPr id="41018" name="Text Box 64"/>
          <p:cNvSpPr txBox="1">
            <a:spLocks noChangeArrowheads="1"/>
          </p:cNvSpPr>
          <p:nvPr/>
        </p:nvSpPr>
        <p:spPr bwMode="auto">
          <a:xfrm>
            <a:off x="8229600" y="838200"/>
            <a:ext cx="311150" cy="366713"/>
          </a:xfrm>
          <a:prstGeom prst="rect">
            <a:avLst/>
          </a:prstGeom>
          <a:noFill/>
          <a:ln w="9525">
            <a:noFill/>
            <a:miter lim="800000"/>
            <a:headEnd/>
            <a:tailEnd/>
          </a:ln>
        </p:spPr>
        <p:txBody>
          <a:bodyPr wrap="none">
            <a:spAutoFit/>
          </a:bodyPr>
          <a:lstStyle/>
          <a:p>
            <a:r>
              <a:rPr lang="en-US"/>
              <a:t>1</a:t>
            </a:r>
          </a:p>
        </p:txBody>
      </p:sp>
      <p:sp>
        <p:nvSpPr>
          <p:cNvPr id="41019" name="Text Box 65"/>
          <p:cNvSpPr txBox="1">
            <a:spLocks noChangeArrowheads="1"/>
          </p:cNvSpPr>
          <p:nvPr/>
        </p:nvSpPr>
        <p:spPr bwMode="auto">
          <a:xfrm>
            <a:off x="7848600" y="838200"/>
            <a:ext cx="311150" cy="366713"/>
          </a:xfrm>
          <a:prstGeom prst="rect">
            <a:avLst/>
          </a:prstGeom>
          <a:noFill/>
          <a:ln w="9525">
            <a:noFill/>
            <a:miter lim="800000"/>
            <a:headEnd/>
            <a:tailEnd/>
          </a:ln>
        </p:spPr>
        <p:txBody>
          <a:bodyPr wrap="none">
            <a:spAutoFit/>
          </a:bodyPr>
          <a:lstStyle/>
          <a:p>
            <a:r>
              <a:rPr lang="en-US"/>
              <a:t>2</a:t>
            </a:r>
          </a:p>
        </p:txBody>
      </p:sp>
      <p:sp>
        <p:nvSpPr>
          <p:cNvPr id="41020" name="Line 66"/>
          <p:cNvSpPr>
            <a:spLocks noChangeShapeType="1"/>
          </p:cNvSpPr>
          <p:nvPr/>
        </p:nvSpPr>
        <p:spPr bwMode="auto">
          <a:xfrm>
            <a:off x="4876800" y="2133600"/>
            <a:ext cx="0" cy="381000"/>
          </a:xfrm>
          <a:prstGeom prst="line">
            <a:avLst/>
          </a:prstGeom>
          <a:noFill/>
          <a:ln w="9525">
            <a:solidFill>
              <a:schemeClr val="tx1"/>
            </a:solidFill>
            <a:round/>
            <a:headEnd/>
            <a:tailEnd/>
          </a:ln>
        </p:spPr>
        <p:txBody>
          <a:bodyPr/>
          <a:lstStyle/>
          <a:p>
            <a:endParaRPr lang="en-US"/>
          </a:p>
        </p:txBody>
      </p:sp>
      <p:sp>
        <p:nvSpPr>
          <p:cNvPr id="41021" name="Line 67"/>
          <p:cNvSpPr>
            <a:spLocks noChangeShapeType="1"/>
          </p:cNvSpPr>
          <p:nvPr/>
        </p:nvSpPr>
        <p:spPr bwMode="auto">
          <a:xfrm>
            <a:off x="8839200" y="2057400"/>
            <a:ext cx="0" cy="457200"/>
          </a:xfrm>
          <a:prstGeom prst="line">
            <a:avLst/>
          </a:prstGeom>
          <a:noFill/>
          <a:ln w="9525">
            <a:solidFill>
              <a:schemeClr val="tx1"/>
            </a:solidFill>
            <a:round/>
            <a:headEnd/>
            <a:tailEnd/>
          </a:ln>
        </p:spPr>
        <p:txBody>
          <a:bodyPr/>
          <a:lstStyle/>
          <a:p>
            <a:endParaRPr lang="en-US"/>
          </a:p>
        </p:txBody>
      </p:sp>
      <p:sp>
        <p:nvSpPr>
          <p:cNvPr id="41022" name="Text Box 69"/>
          <p:cNvSpPr txBox="1">
            <a:spLocks noChangeArrowheads="1"/>
          </p:cNvSpPr>
          <p:nvPr/>
        </p:nvSpPr>
        <p:spPr bwMode="auto">
          <a:xfrm>
            <a:off x="6324600" y="2057400"/>
            <a:ext cx="742950" cy="366713"/>
          </a:xfrm>
          <a:prstGeom prst="rect">
            <a:avLst/>
          </a:prstGeom>
          <a:noFill/>
          <a:ln w="9525">
            <a:noFill/>
            <a:miter lim="800000"/>
            <a:headEnd/>
            <a:tailEnd/>
          </a:ln>
        </p:spPr>
        <p:txBody>
          <a:bodyPr wrap="none">
            <a:spAutoFit/>
          </a:bodyPr>
          <a:lstStyle/>
          <a:p>
            <a:r>
              <a:rPr lang="en-US"/>
              <a:t>offset</a:t>
            </a:r>
          </a:p>
        </p:txBody>
      </p:sp>
      <p:sp>
        <p:nvSpPr>
          <p:cNvPr id="41023" name="Text Box 70"/>
          <p:cNvSpPr txBox="1">
            <a:spLocks noChangeArrowheads="1"/>
          </p:cNvSpPr>
          <p:nvPr/>
        </p:nvSpPr>
        <p:spPr bwMode="auto">
          <a:xfrm>
            <a:off x="1905000" y="2133600"/>
            <a:ext cx="1657350" cy="366713"/>
          </a:xfrm>
          <a:prstGeom prst="rect">
            <a:avLst/>
          </a:prstGeom>
          <a:noFill/>
          <a:ln w="9525">
            <a:noFill/>
            <a:miter lim="800000"/>
            <a:headEnd/>
            <a:tailEnd/>
          </a:ln>
        </p:spPr>
        <p:txBody>
          <a:bodyPr wrap="none">
            <a:spAutoFit/>
          </a:bodyPr>
          <a:lstStyle/>
          <a:p>
            <a:r>
              <a:rPr lang="en-US"/>
              <a:t>Page Number </a:t>
            </a:r>
          </a:p>
        </p:txBody>
      </p:sp>
      <p:sp>
        <p:nvSpPr>
          <p:cNvPr id="41024" name="Text Box 71"/>
          <p:cNvSpPr txBox="1">
            <a:spLocks noChangeArrowheads="1"/>
          </p:cNvSpPr>
          <p:nvPr/>
        </p:nvSpPr>
        <p:spPr bwMode="auto">
          <a:xfrm>
            <a:off x="1355725" y="188913"/>
            <a:ext cx="4511675" cy="457200"/>
          </a:xfrm>
          <a:prstGeom prst="rect">
            <a:avLst/>
          </a:prstGeom>
          <a:noFill/>
          <a:ln w="9525">
            <a:noFill/>
            <a:miter lim="800000"/>
            <a:headEnd/>
            <a:tailEnd/>
          </a:ln>
        </p:spPr>
        <p:txBody>
          <a:bodyPr>
            <a:spAutoFit/>
          </a:bodyPr>
          <a:lstStyle/>
          <a:p>
            <a:r>
              <a:rPr lang="en-US" sz="2400"/>
              <a:t>Logical Address</a:t>
            </a:r>
          </a:p>
        </p:txBody>
      </p:sp>
      <p:sp>
        <p:nvSpPr>
          <p:cNvPr id="41025" name="Text Box 72"/>
          <p:cNvSpPr txBox="1">
            <a:spLocks noChangeArrowheads="1"/>
          </p:cNvSpPr>
          <p:nvPr/>
        </p:nvSpPr>
        <p:spPr bwMode="auto">
          <a:xfrm>
            <a:off x="4800600" y="838200"/>
            <a:ext cx="438150" cy="366713"/>
          </a:xfrm>
          <a:prstGeom prst="rect">
            <a:avLst/>
          </a:prstGeom>
          <a:noFill/>
          <a:ln w="9525">
            <a:noFill/>
            <a:miter lim="800000"/>
            <a:headEnd/>
            <a:tailEnd/>
          </a:ln>
        </p:spPr>
        <p:txBody>
          <a:bodyPr wrap="none">
            <a:spAutoFit/>
          </a:bodyPr>
          <a:lstStyle/>
          <a:p>
            <a:r>
              <a:rPr lang="en-US"/>
              <a:t>11</a:t>
            </a:r>
          </a:p>
        </p:txBody>
      </p:sp>
      <p:sp>
        <p:nvSpPr>
          <p:cNvPr id="41026" name="Line 73"/>
          <p:cNvSpPr>
            <a:spLocks noChangeShapeType="1"/>
          </p:cNvSpPr>
          <p:nvPr/>
        </p:nvSpPr>
        <p:spPr bwMode="auto">
          <a:xfrm>
            <a:off x="4876800" y="2286000"/>
            <a:ext cx="1447800" cy="0"/>
          </a:xfrm>
          <a:prstGeom prst="line">
            <a:avLst/>
          </a:prstGeom>
          <a:noFill/>
          <a:ln w="9525">
            <a:solidFill>
              <a:schemeClr val="tx1"/>
            </a:solidFill>
            <a:round/>
            <a:headEnd/>
            <a:tailEnd type="triangle" w="med" len="med"/>
          </a:ln>
        </p:spPr>
        <p:txBody>
          <a:bodyPr/>
          <a:lstStyle/>
          <a:p>
            <a:endParaRPr lang="en-US"/>
          </a:p>
        </p:txBody>
      </p:sp>
      <p:sp>
        <p:nvSpPr>
          <p:cNvPr id="41027" name="Line 74"/>
          <p:cNvSpPr>
            <a:spLocks noChangeShapeType="1"/>
          </p:cNvSpPr>
          <p:nvPr/>
        </p:nvSpPr>
        <p:spPr bwMode="auto">
          <a:xfrm flipH="1">
            <a:off x="7086600" y="2286000"/>
            <a:ext cx="1752600" cy="0"/>
          </a:xfrm>
          <a:prstGeom prst="line">
            <a:avLst/>
          </a:prstGeom>
          <a:noFill/>
          <a:ln w="9525">
            <a:solidFill>
              <a:schemeClr val="tx1"/>
            </a:solidFill>
            <a:round/>
            <a:headEnd/>
            <a:tailEnd type="triangle" w="med" len="med"/>
          </a:ln>
        </p:spPr>
        <p:txBody>
          <a:bodyPr/>
          <a:lstStyle/>
          <a:p>
            <a:endParaRPr lang="en-US"/>
          </a:p>
        </p:txBody>
      </p:sp>
      <p:sp>
        <p:nvSpPr>
          <p:cNvPr id="41028" name="Line 76"/>
          <p:cNvSpPr>
            <a:spLocks noChangeShapeType="1"/>
          </p:cNvSpPr>
          <p:nvPr/>
        </p:nvSpPr>
        <p:spPr bwMode="auto">
          <a:xfrm>
            <a:off x="609600" y="2133600"/>
            <a:ext cx="0" cy="457200"/>
          </a:xfrm>
          <a:prstGeom prst="line">
            <a:avLst/>
          </a:prstGeom>
          <a:noFill/>
          <a:ln w="9525">
            <a:solidFill>
              <a:schemeClr val="tx1"/>
            </a:solidFill>
            <a:round/>
            <a:headEnd/>
            <a:tailEnd/>
          </a:ln>
        </p:spPr>
        <p:txBody>
          <a:bodyPr/>
          <a:lstStyle/>
          <a:p>
            <a:endParaRPr lang="en-US"/>
          </a:p>
        </p:txBody>
      </p:sp>
      <p:sp>
        <p:nvSpPr>
          <p:cNvPr id="41029" name="Line 77"/>
          <p:cNvSpPr>
            <a:spLocks noChangeShapeType="1"/>
          </p:cNvSpPr>
          <p:nvPr/>
        </p:nvSpPr>
        <p:spPr bwMode="auto">
          <a:xfrm>
            <a:off x="609600" y="2362200"/>
            <a:ext cx="1219200" cy="0"/>
          </a:xfrm>
          <a:prstGeom prst="line">
            <a:avLst/>
          </a:prstGeom>
          <a:noFill/>
          <a:ln w="9525">
            <a:solidFill>
              <a:schemeClr val="tx1"/>
            </a:solidFill>
            <a:round/>
            <a:headEnd/>
            <a:tailEnd type="triangle" w="med" len="med"/>
          </a:ln>
        </p:spPr>
        <p:txBody>
          <a:bodyPr/>
          <a:lstStyle/>
          <a:p>
            <a:endParaRPr lang="en-US"/>
          </a:p>
        </p:txBody>
      </p:sp>
      <p:sp>
        <p:nvSpPr>
          <p:cNvPr id="41030" name="Line 78"/>
          <p:cNvSpPr>
            <a:spLocks noChangeShapeType="1"/>
          </p:cNvSpPr>
          <p:nvPr/>
        </p:nvSpPr>
        <p:spPr bwMode="auto">
          <a:xfrm flipH="1">
            <a:off x="3429000" y="2286000"/>
            <a:ext cx="1447800" cy="0"/>
          </a:xfrm>
          <a:prstGeom prst="line">
            <a:avLst/>
          </a:prstGeom>
          <a:noFill/>
          <a:ln w="9525">
            <a:solidFill>
              <a:schemeClr val="tx1"/>
            </a:solidFill>
            <a:round/>
            <a:headEnd/>
            <a:tailEnd type="triangle" w="med" len="med"/>
          </a:ln>
        </p:spPr>
        <p:txBody>
          <a:bodyPr/>
          <a:lstStyle/>
          <a:p>
            <a:endParaRPr lang="en-US"/>
          </a:p>
        </p:txBody>
      </p:sp>
      <p:sp>
        <p:nvSpPr>
          <p:cNvPr id="41031" name="Rectangle 79"/>
          <p:cNvSpPr>
            <a:spLocks noChangeArrowheads="1"/>
          </p:cNvSpPr>
          <p:nvPr/>
        </p:nvSpPr>
        <p:spPr bwMode="auto">
          <a:xfrm>
            <a:off x="228600" y="3124200"/>
            <a:ext cx="8763000" cy="2286000"/>
          </a:xfrm>
          <a:prstGeom prst="rect">
            <a:avLst/>
          </a:prstGeom>
          <a:solidFill>
            <a:schemeClr val="accent1"/>
          </a:solidFill>
          <a:ln w="9525">
            <a:solidFill>
              <a:schemeClr val="tx1"/>
            </a:solidFill>
            <a:miter lim="800000"/>
            <a:headEnd/>
            <a:tailEnd/>
          </a:ln>
        </p:spPr>
        <p:txBody>
          <a:bodyPr wrap="none" anchor="ctr"/>
          <a:lstStyle/>
          <a:p>
            <a:r>
              <a:rPr lang="en-US"/>
              <a:t>Logical address is divided into two parts , 12 bit offset within a page and 20 bit </a:t>
            </a:r>
          </a:p>
          <a:p>
            <a:r>
              <a:rPr lang="en-US"/>
              <a:t>page number</a:t>
            </a:r>
          </a:p>
          <a:p>
            <a:endParaRPr lang="en-US"/>
          </a:p>
          <a:p>
            <a:r>
              <a:rPr lang="en-US"/>
              <a:t>This logical address is translated to 32 Bit Physical address consisting of 12 bit</a:t>
            </a:r>
          </a:p>
          <a:p>
            <a:r>
              <a:rPr lang="en-US"/>
              <a:t>Offset and 20 bit frame number</a:t>
            </a:r>
          </a:p>
          <a:p>
            <a:endParaRPr lang="en-US"/>
          </a:p>
          <a:p>
            <a:r>
              <a:rPr lang="en-US"/>
              <a:t>The address translation is the job of Memory management unit (MMU) Hardware</a:t>
            </a:r>
          </a:p>
        </p:txBody>
      </p:sp>
      <p:sp>
        <p:nvSpPr>
          <p:cNvPr id="41032" name="Text Box 81"/>
          <p:cNvSpPr txBox="1">
            <a:spLocks noChangeArrowheads="1"/>
          </p:cNvSpPr>
          <p:nvPr/>
        </p:nvSpPr>
        <p:spPr bwMode="auto">
          <a:xfrm>
            <a:off x="685800" y="3160713"/>
            <a:ext cx="7924800" cy="366712"/>
          </a:xfrm>
          <a:prstGeom prst="rect">
            <a:avLst/>
          </a:prstGeom>
          <a:noFill/>
          <a:ln w="9525">
            <a:noFill/>
            <a:miter lim="800000"/>
            <a:headEnd/>
            <a:tailEnd/>
          </a:ln>
        </p:spPr>
        <p:txBody>
          <a:bodyPr>
            <a:spAutoFit/>
          </a:bodyPr>
          <a:lstStyle/>
          <a:p>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Grp="1" noChangeArrowheads="1"/>
          </p:cNvSpPr>
          <p:nvPr>
            <p:ph type="title"/>
          </p:nvPr>
        </p:nvSpPr>
        <p:spPr>
          <a:xfrm>
            <a:off x="152400" y="152400"/>
            <a:ext cx="8839200" cy="944563"/>
          </a:xfrm>
          <a:noFill/>
        </p:spPr>
        <p:txBody>
          <a:bodyPr/>
          <a:lstStyle/>
          <a:p>
            <a:pPr eaLnBrk="1" hangingPunct="1"/>
            <a:r>
              <a:rPr lang="en-US" smtClean="0"/>
              <a:t>Address Translation Architecture </a:t>
            </a:r>
          </a:p>
        </p:txBody>
      </p:sp>
      <p:pic>
        <p:nvPicPr>
          <p:cNvPr id="41987" name="Picture 5"/>
          <p:cNvPicPr>
            <a:picLocks noChangeAspect="1" noChangeArrowheads="1"/>
          </p:cNvPicPr>
          <p:nvPr/>
        </p:nvPicPr>
        <p:blipFill>
          <a:blip r:embed="rId3" cstate="print"/>
          <a:srcRect l="2158" t="674" r="1976" b="674"/>
          <a:stretch>
            <a:fillRect/>
          </a:stretch>
        </p:blipFill>
        <p:spPr bwMode="auto">
          <a:xfrm>
            <a:off x="1219200" y="1219200"/>
            <a:ext cx="6680200" cy="5354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a:xfrm>
            <a:off x="457200" y="274638"/>
            <a:ext cx="8229600" cy="563562"/>
          </a:xfrm>
          <a:noFill/>
        </p:spPr>
        <p:txBody>
          <a:bodyPr/>
          <a:lstStyle/>
          <a:p>
            <a:pPr eaLnBrk="1" hangingPunct="1"/>
            <a:r>
              <a:rPr lang="en-US" sz="4000" smtClean="0"/>
              <a:t>Paging Example </a:t>
            </a:r>
          </a:p>
        </p:txBody>
      </p:sp>
      <p:pic>
        <p:nvPicPr>
          <p:cNvPr id="43011" name="Picture 5"/>
          <p:cNvPicPr>
            <a:picLocks noChangeAspect="1" noChangeArrowheads="1"/>
          </p:cNvPicPr>
          <p:nvPr/>
        </p:nvPicPr>
        <p:blipFill>
          <a:blip r:embed="rId3" cstate="print"/>
          <a:srcRect l="7840" t="800" r="7520" b="999"/>
          <a:stretch>
            <a:fillRect/>
          </a:stretch>
        </p:blipFill>
        <p:spPr bwMode="auto">
          <a:xfrm>
            <a:off x="1752600" y="1447800"/>
            <a:ext cx="5324475" cy="4219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4" descr="7_9a"/>
          <p:cNvPicPr>
            <a:picLocks noChangeAspect="1" noChangeArrowheads="1"/>
          </p:cNvPicPr>
          <p:nvPr/>
        </p:nvPicPr>
        <p:blipFill>
          <a:blip r:embed="rId3" cstate="print"/>
          <a:srcRect/>
          <a:stretch>
            <a:fillRect/>
          </a:stretch>
        </p:blipFill>
        <p:spPr bwMode="auto">
          <a:xfrm>
            <a:off x="971550" y="344488"/>
            <a:ext cx="7816850" cy="56499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7_9b"/>
          <p:cNvPicPr>
            <a:picLocks noChangeAspect="1" noChangeArrowheads="1"/>
          </p:cNvPicPr>
          <p:nvPr/>
        </p:nvPicPr>
        <p:blipFill>
          <a:blip r:embed="rId3" cstate="print"/>
          <a:srcRect/>
          <a:stretch>
            <a:fillRect/>
          </a:stretch>
        </p:blipFill>
        <p:spPr bwMode="auto">
          <a:xfrm>
            <a:off x="742950" y="611188"/>
            <a:ext cx="8058150" cy="5611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7_10"/>
          <p:cNvPicPr>
            <a:picLocks noChangeAspect="1" noChangeArrowheads="1"/>
          </p:cNvPicPr>
          <p:nvPr/>
        </p:nvPicPr>
        <p:blipFill>
          <a:blip r:embed="rId3" cstate="print"/>
          <a:srcRect/>
          <a:stretch>
            <a:fillRect/>
          </a:stretch>
        </p:blipFill>
        <p:spPr bwMode="auto">
          <a:xfrm>
            <a:off x="800100" y="1550988"/>
            <a:ext cx="7715250" cy="43703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715962"/>
          </a:xfrm>
        </p:spPr>
        <p:txBody>
          <a:bodyPr/>
          <a:lstStyle/>
          <a:p>
            <a:pPr algn="l"/>
            <a:r>
              <a:rPr lang="en-US" sz="3200" dirty="0" smtClean="0">
                <a:solidFill>
                  <a:srgbClr val="FF0000"/>
                </a:solidFill>
              </a:rPr>
              <a:t>Paging : Issues </a:t>
            </a:r>
            <a:endParaRPr lang="en-US" sz="3200" dirty="0">
              <a:solidFill>
                <a:srgbClr val="FF0000"/>
              </a:solidFill>
            </a:endParaRPr>
          </a:p>
        </p:txBody>
      </p:sp>
      <p:sp>
        <p:nvSpPr>
          <p:cNvPr id="47106" name="Rectangle 2"/>
          <p:cNvSpPr>
            <a:spLocks noGrp="1" noChangeArrowheads="1"/>
          </p:cNvSpPr>
          <p:nvPr>
            <p:ph idx="1"/>
          </p:nvPr>
        </p:nvSpPr>
        <p:spPr>
          <a:xfrm>
            <a:off x="228600" y="990600"/>
            <a:ext cx="8686800" cy="5715000"/>
          </a:xfrm>
        </p:spPr>
        <p:txBody>
          <a:bodyPr/>
          <a:lstStyle/>
          <a:p>
            <a:pPr eaLnBrk="1" hangingPunct="1">
              <a:lnSpc>
                <a:spcPct val="90000"/>
              </a:lnSpc>
            </a:pPr>
            <a:r>
              <a:rPr lang="en-US" sz="2800" dirty="0" smtClean="0"/>
              <a:t>Internal fragmentation</a:t>
            </a:r>
          </a:p>
          <a:p>
            <a:pPr eaLnBrk="1" hangingPunct="1">
              <a:lnSpc>
                <a:spcPct val="90000"/>
              </a:lnSpc>
            </a:pPr>
            <a:r>
              <a:rPr lang="en-US" sz="2800" dirty="0" smtClean="0"/>
              <a:t>To reduce internal fragmentation we need to reduce the page size.</a:t>
            </a:r>
          </a:p>
          <a:p>
            <a:pPr eaLnBrk="1" hangingPunct="1">
              <a:lnSpc>
                <a:spcPct val="90000"/>
              </a:lnSpc>
            </a:pPr>
            <a:r>
              <a:rPr lang="en-US" sz="2800" dirty="0" smtClean="0"/>
              <a:t>If page size is small there will be an overhead of page table entry.</a:t>
            </a:r>
          </a:p>
          <a:p>
            <a:pPr eaLnBrk="1" hangingPunct="1">
              <a:lnSpc>
                <a:spcPct val="90000"/>
              </a:lnSpc>
            </a:pPr>
            <a:r>
              <a:rPr lang="en-US" sz="2800" dirty="0" smtClean="0"/>
              <a:t>Page sizes now in use are typically between 4KB and 8KB.</a:t>
            </a:r>
          </a:p>
          <a:p>
            <a:pPr eaLnBrk="1" hangingPunct="1">
              <a:lnSpc>
                <a:spcPct val="90000"/>
              </a:lnSpc>
            </a:pPr>
            <a:r>
              <a:rPr lang="en-US" sz="2800" dirty="0" smtClean="0"/>
              <a:t>Some CPU and kernel supports multiple page sizes. Example : Solaris  8KB and 4MB pages</a:t>
            </a:r>
          </a:p>
          <a:p>
            <a:pPr eaLnBrk="1" hangingPunct="1">
              <a:lnSpc>
                <a:spcPct val="90000"/>
              </a:lnSpc>
            </a:pPr>
            <a:r>
              <a:rPr lang="en-US" sz="2800" dirty="0" smtClean="0"/>
              <a:t>Main advantage of paging is the separation of user view of memory &amp; actual physical memory.</a:t>
            </a:r>
          </a:p>
          <a:p>
            <a:pPr eaLnBrk="1" hangingPunct="1">
              <a:lnSpc>
                <a:spcPct val="90000"/>
              </a:lnSpc>
            </a:pPr>
            <a:r>
              <a:rPr lang="en-US" sz="2800" dirty="0" smtClean="0"/>
              <a:t>User process cannot access memory outside of its page table.</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smtClean="0"/>
              <a:t>Implementation Issues</a:t>
            </a:r>
          </a:p>
        </p:txBody>
      </p:sp>
      <p:sp>
        <p:nvSpPr>
          <p:cNvPr id="48131" name="Content Placeholder 2"/>
          <p:cNvSpPr>
            <a:spLocks noGrp="1"/>
          </p:cNvSpPr>
          <p:nvPr>
            <p:ph idx="1"/>
          </p:nvPr>
        </p:nvSpPr>
        <p:spPr>
          <a:xfrm>
            <a:off x="152400" y="1600200"/>
            <a:ext cx="8763000" cy="4525963"/>
          </a:xfrm>
        </p:spPr>
        <p:txBody>
          <a:bodyPr/>
          <a:lstStyle/>
          <a:p>
            <a:r>
              <a:rPr lang="en-US" dirty="0" smtClean="0"/>
              <a:t>What is the minimum number of frame that can be allocated?</a:t>
            </a:r>
          </a:p>
          <a:p>
            <a:r>
              <a:rPr lang="en-US" dirty="0" smtClean="0"/>
              <a:t>Where does page table resides in memory ?</a:t>
            </a:r>
          </a:p>
          <a:p>
            <a:r>
              <a:rPr lang="en-US" dirty="0" smtClean="0"/>
              <a:t>How to reduce page table size?</a:t>
            </a:r>
          </a:p>
          <a:p>
            <a:pPr>
              <a:buFontTx/>
              <a:buNone/>
            </a:pPr>
            <a:endParaRPr lang="en-US" dirty="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457200" y="2743200"/>
            <a:ext cx="8229600" cy="1143000"/>
          </a:xfrm>
        </p:spPr>
        <p:txBody>
          <a:bodyPr/>
          <a:lstStyle/>
          <a:p>
            <a:r>
              <a:rPr lang="en-US" smtClean="0"/>
              <a:t>Multilevel Page Directory</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Minimum number of frame </a:t>
            </a:r>
            <a:endParaRPr lang="en-US" dirty="0"/>
          </a:p>
        </p:txBody>
      </p:sp>
      <p:sp>
        <p:nvSpPr>
          <p:cNvPr id="3" name="Content Placeholder 2"/>
          <p:cNvSpPr>
            <a:spLocks noGrp="1"/>
          </p:cNvSpPr>
          <p:nvPr>
            <p:ph idx="1"/>
          </p:nvPr>
        </p:nvSpPr>
        <p:spPr>
          <a:xfrm>
            <a:off x="228600" y="1219200"/>
            <a:ext cx="8610600" cy="5486400"/>
          </a:xfrm>
        </p:spPr>
        <p:txBody>
          <a:bodyPr/>
          <a:lstStyle/>
          <a:p>
            <a:r>
              <a:rPr lang="en-US" sz="2400" dirty="0" smtClean="0"/>
              <a:t>Minimum number of frame to be allocated to a process is :</a:t>
            </a:r>
          </a:p>
          <a:p>
            <a:r>
              <a:rPr lang="en-US" sz="2400" dirty="0" smtClean="0"/>
              <a:t>Dependent on Instruction Set Architecture ( ISA) . </a:t>
            </a:r>
            <a:r>
              <a:rPr lang="en-US" sz="2400" dirty="0" err="1" smtClean="0"/>
              <a:t>Eg</a:t>
            </a:r>
            <a:r>
              <a:rPr lang="en-US" sz="2400" dirty="0" smtClean="0"/>
              <a:t>.   </a:t>
            </a:r>
          </a:p>
          <a:p>
            <a:pPr lvl="1"/>
            <a:r>
              <a:rPr lang="en-US" sz="2400" dirty="0" smtClean="0"/>
              <a:t>ADD  BX, LIST</a:t>
            </a:r>
          </a:p>
          <a:p>
            <a:pPr lvl="1"/>
            <a:r>
              <a:rPr lang="en-US" sz="2400" dirty="0" smtClean="0"/>
              <a:t>If we assume that the  opcode for above instruction is 3 byte  then it s possible that first byte of Opcode is stored at last location of page and remaining bytes are stored in next page . Therefore we require two frame for code </a:t>
            </a:r>
          </a:p>
          <a:p>
            <a:pPr lvl="1"/>
            <a:r>
              <a:rPr lang="en-US" sz="2400" dirty="0" smtClean="0"/>
              <a:t>In same manner we can argue for two byte data stored at location list. It is possible that first byte of data is stored at last location of  page allocated for data and 2</a:t>
            </a:r>
            <a:r>
              <a:rPr lang="en-US" sz="2400" baseline="30000" dirty="0" smtClean="0"/>
              <a:t>nd</a:t>
            </a:r>
            <a:r>
              <a:rPr lang="en-US" sz="2400" dirty="0" smtClean="0"/>
              <a:t> byte is stored in next page . This will mean we require 2 pages for storing operand </a:t>
            </a:r>
          </a:p>
          <a:p>
            <a:pPr lvl="1"/>
            <a:r>
              <a:rPr lang="en-US" sz="2400" dirty="0" smtClean="0"/>
              <a:t>Therefore for above instruction we require  minimum 4 frames . Two for data &amp; two for code </a:t>
            </a:r>
            <a:endParaRPr lang="en-US" sz="2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body" idx="1"/>
          </p:nvPr>
        </p:nvSpPr>
        <p:spPr>
          <a:xfrm>
            <a:off x="457200" y="304800"/>
            <a:ext cx="8229600" cy="5821363"/>
          </a:xfrm>
        </p:spPr>
        <p:txBody>
          <a:bodyPr/>
          <a:lstStyle/>
          <a:p>
            <a:pPr marL="609600" indent="-609600" eaLnBrk="1" hangingPunct="1"/>
            <a:r>
              <a:rPr lang="en-US" dirty="0" smtClean="0"/>
              <a:t>As one goes down the Hierarchy , the following conditions occur:</a:t>
            </a:r>
          </a:p>
          <a:p>
            <a:pPr marL="609600" indent="-609600" eaLnBrk="1" hangingPunct="1"/>
            <a:endParaRPr lang="en-US" dirty="0" smtClean="0"/>
          </a:p>
          <a:p>
            <a:pPr marL="609600" indent="-609600" eaLnBrk="1" hangingPunct="1">
              <a:buFontTx/>
              <a:buNone/>
            </a:pPr>
            <a:endParaRPr lang="en-US" dirty="0" smtClean="0"/>
          </a:p>
          <a:p>
            <a:pPr marL="990600" lvl="1" indent="-533400" eaLnBrk="1" hangingPunct="1">
              <a:buFontTx/>
              <a:buAutoNum type="arabicPeriod"/>
            </a:pPr>
            <a:r>
              <a:rPr lang="en-US" dirty="0" smtClean="0">
                <a:solidFill>
                  <a:srgbClr val="640C45"/>
                </a:solidFill>
              </a:rPr>
              <a:t>Decreasing cost per bit</a:t>
            </a:r>
          </a:p>
          <a:p>
            <a:pPr marL="990600" lvl="1" indent="-533400" eaLnBrk="1" hangingPunct="1">
              <a:buFontTx/>
              <a:buAutoNum type="arabicPeriod"/>
            </a:pPr>
            <a:r>
              <a:rPr lang="en-US" dirty="0" smtClean="0">
                <a:solidFill>
                  <a:srgbClr val="640C45"/>
                </a:solidFill>
              </a:rPr>
              <a:t>Increasing capacity</a:t>
            </a:r>
          </a:p>
          <a:p>
            <a:pPr marL="990600" lvl="1" indent="-533400" eaLnBrk="1" hangingPunct="1">
              <a:buFontTx/>
              <a:buAutoNum type="arabicPeriod"/>
            </a:pPr>
            <a:r>
              <a:rPr lang="en-US" dirty="0" smtClean="0">
                <a:solidFill>
                  <a:srgbClr val="640C45"/>
                </a:solidFill>
              </a:rPr>
              <a:t>Increasing access time</a:t>
            </a:r>
          </a:p>
          <a:p>
            <a:pPr marL="990600" lvl="1" indent="-533400" eaLnBrk="1" hangingPunct="1">
              <a:buFontTx/>
              <a:buAutoNum type="arabicPeriod"/>
            </a:pPr>
            <a:r>
              <a:rPr lang="en-US" dirty="0" smtClean="0">
                <a:solidFill>
                  <a:srgbClr val="640C45"/>
                </a:solidFill>
              </a:rPr>
              <a:t>Decreasing frequency of access of the memory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table location </a:t>
            </a:r>
            <a:endParaRPr lang="en-US" dirty="0"/>
          </a:p>
        </p:txBody>
      </p:sp>
      <p:sp>
        <p:nvSpPr>
          <p:cNvPr id="3" name="Content Placeholder 2"/>
          <p:cNvSpPr>
            <a:spLocks noGrp="1"/>
          </p:cNvSpPr>
          <p:nvPr>
            <p:ph idx="1"/>
          </p:nvPr>
        </p:nvSpPr>
        <p:spPr/>
        <p:txBody>
          <a:bodyPr/>
          <a:lstStyle/>
          <a:p>
            <a:r>
              <a:rPr lang="en-US" dirty="0" smtClean="0"/>
              <a:t>The base address of page table is specified using PDBR ( page directory base register ) </a:t>
            </a:r>
          </a:p>
          <a:p>
            <a:r>
              <a:rPr lang="en-US" dirty="0" smtClean="0"/>
              <a:t>In case if Intel processor  CR3 Register acts as PDBR </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p:cNvPicPr>
            <a:picLocks noChangeAspect="1" noChangeArrowheads="1"/>
          </p:cNvPicPr>
          <p:nvPr/>
        </p:nvPicPr>
        <p:blipFill>
          <a:blip r:embed="rId3" cstate="print"/>
          <a:srcRect/>
          <a:stretch>
            <a:fillRect/>
          </a:stretch>
        </p:blipFill>
        <p:spPr bwMode="auto">
          <a:xfrm>
            <a:off x="457200" y="381000"/>
            <a:ext cx="8305800" cy="617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pPr algn="l"/>
            <a:r>
              <a:rPr lang="en-US" dirty="0" smtClean="0"/>
              <a:t>Multi level paging </a:t>
            </a:r>
            <a:endParaRPr lang="en-US" dirty="0"/>
          </a:p>
        </p:txBody>
      </p:sp>
      <p:sp>
        <p:nvSpPr>
          <p:cNvPr id="3" name="Content Placeholder 2"/>
          <p:cNvSpPr>
            <a:spLocks noGrp="1"/>
          </p:cNvSpPr>
          <p:nvPr>
            <p:ph idx="1"/>
          </p:nvPr>
        </p:nvSpPr>
        <p:spPr>
          <a:xfrm>
            <a:off x="228600" y="990600"/>
            <a:ext cx="8458200" cy="5135563"/>
          </a:xfrm>
        </p:spPr>
        <p:txBody>
          <a:bodyPr/>
          <a:lstStyle/>
          <a:p>
            <a:r>
              <a:rPr lang="en-US" dirty="0" smtClean="0"/>
              <a:t>The total number of pages can be grouped. So if we form a group of 1024 pages then we can have a total of 1024 such groups </a:t>
            </a:r>
          </a:p>
          <a:p>
            <a:r>
              <a:rPr lang="en-US" dirty="0" smtClean="0"/>
              <a:t>We store the information about each group of pages in Page Directory and each group contains information regarding 1024 frames  which is stored in page table</a:t>
            </a:r>
          </a:p>
          <a:p>
            <a:r>
              <a:rPr lang="en-US" dirty="0" smtClean="0"/>
              <a:t>Each entry in page directory &amp; page table is 4 byte </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dirty="0" smtClean="0"/>
              <a:t>Linear Address Translation </a:t>
            </a:r>
            <a:endParaRPr lang="en-US" dirty="0"/>
          </a:p>
        </p:txBody>
      </p:sp>
      <p:sp>
        <p:nvSpPr>
          <p:cNvPr id="4" name="TextBox 3"/>
          <p:cNvSpPr txBox="1"/>
          <p:nvPr/>
        </p:nvSpPr>
        <p:spPr>
          <a:xfrm>
            <a:off x="1295400" y="1447800"/>
            <a:ext cx="6629400" cy="369332"/>
          </a:xfrm>
          <a:prstGeom prst="rect">
            <a:avLst/>
          </a:prstGeom>
          <a:noFill/>
        </p:spPr>
        <p:txBody>
          <a:bodyPr wrap="square" rtlCol="0">
            <a:spAutoFit/>
          </a:bodyPr>
          <a:lstStyle/>
          <a:p>
            <a:endParaRPr lang="en-US" dirty="0"/>
          </a:p>
        </p:txBody>
      </p:sp>
      <p:cxnSp>
        <p:nvCxnSpPr>
          <p:cNvPr id="8" name="Straight Connector 7"/>
          <p:cNvCxnSpPr/>
          <p:nvPr/>
        </p:nvCxnSpPr>
        <p:spPr bwMode="auto">
          <a:xfrm>
            <a:off x="5791200" y="1447800"/>
            <a:ext cx="0" cy="38100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027" name="Picture 3"/>
          <p:cNvPicPr>
            <a:picLocks noChangeAspect="1" noChangeArrowheads="1"/>
          </p:cNvPicPr>
          <p:nvPr/>
        </p:nvPicPr>
        <p:blipFill>
          <a:blip r:embed="rId2" cstate="print"/>
          <a:srcRect/>
          <a:stretch>
            <a:fillRect/>
          </a:stretch>
        </p:blipFill>
        <p:spPr bwMode="auto">
          <a:xfrm>
            <a:off x="147190" y="1143001"/>
            <a:ext cx="8390740" cy="51053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4"/>
          <p:cNvPicPr>
            <a:picLocks noChangeAspect="1" noChangeArrowheads="1"/>
          </p:cNvPicPr>
          <p:nvPr/>
        </p:nvPicPr>
        <p:blipFill>
          <a:blip r:embed="rId3" cstate="print"/>
          <a:srcRect/>
          <a:stretch>
            <a:fillRect/>
          </a:stretch>
        </p:blipFill>
        <p:spPr bwMode="auto">
          <a:xfrm>
            <a:off x="228600" y="228600"/>
            <a:ext cx="8534400" cy="640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4"/>
          <p:cNvPicPr>
            <a:picLocks noChangeAspect="1" noChangeArrowheads="1"/>
          </p:cNvPicPr>
          <p:nvPr/>
        </p:nvPicPr>
        <p:blipFill>
          <a:blip r:embed="rId3" cstate="print"/>
          <a:srcRect/>
          <a:stretch>
            <a:fillRect/>
          </a:stretch>
        </p:blipFill>
        <p:spPr bwMode="auto">
          <a:xfrm>
            <a:off x="228600" y="228600"/>
            <a:ext cx="8610600" cy="640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4"/>
          <p:cNvPicPr>
            <a:picLocks noChangeAspect="1" noChangeArrowheads="1"/>
          </p:cNvPicPr>
          <p:nvPr/>
        </p:nvPicPr>
        <p:blipFill>
          <a:blip r:embed="rId3" cstate="print"/>
          <a:srcRect/>
          <a:stretch>
            <a:fillRect/>
          </a:stretch>
        </p:blipFill>
        <p:spPr bwMode="auto">
          <a:xfrm>
            <a:off x="304800" y="228600"/>
            <a:ext cx="8534400" cy="624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p:cNvPicPr>
            <a:picLocks noChangeAspect="1" noChangeArrowheads="1"/>
          </p:cNvPicPr>
          <p:nvPr/>
        </p:nvPicPr>
        <p:blipFill>
          <a:blip r:embed="rId3" cstate="print"/>
          <a:srcRect/>
          <a:stretch>
            <a:fillRect/>
          </a:stretch>
        </p:blipFill>
        <p:spPr bwMode="auto">
          <a:xfrm>
            <a:off x="609600" y="381000"/>
            <a:ext cx="7772400" cy="579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dirty="0" smtClean="0"/>
              <a:t>Paging summary </a:t>
            </a:r>
            <a:endParaRPr lang="en-US" dirty="0"/>
          </a:p>
        </p:txBody>
      </p:sp>
      <p:sp>
        <p:nvSpPr>
          <p:cNvPr id="3" name="Content Placeholder 2"/>
          <p:cNvSpPr>
            <a:spLocks noGrp="1"/>
          </p:cNvSpPr>
          <p:nvPr>
            <p:ph idx="1"/>
          </p:nvPr>
        </p:nvSpPr>
        <p:spPr>
          <a:xfrm>
            <a:off x="228600" y="1143000"/>
            <a:ext cx="8686800" cy="4983163"/>
          </a:xfrm>
        </p:spPr>
        <p:txBody>
          <a:bodyPr/>
          <a:lstStyle/>
          <a:p>
            <a:r>
              <a:rPr lang="en-US" dirty="0" smtClean="0"/>
              <a:t>Multilevel paging helps in reducing the size of page table .</a:t>
            </a:r>
          </a:p>
          <a:p>
            <a:r>
              <a:rPr lang="en-US" dirty="0" smtClean="0"/>
              <a:t>Paging suffers from internal fragmentation</a:t>
            </a:r>
          </a:p>
          <a:p>
            <a:r>
              <a:rPr lang="en-US" dirty="0" smtClean="0"/>
              <a:t>Linear /logical to physical address translation is carried out by MMU ( memory management unit , implemented in hardware inside processor)  </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 issues </a:t>
            </a:r>
            <a:endParaRPr lang="en-US" dirty="0"/>
          </a:p>
        </p:txBody>
      </p:sp>
      <p:sp>
        <p:nvSpPr>
          <p:cNvPr id="3" name="Content Placeholder 2"/>
          <p:cNvSpPr>
            <a:spLocks noGrp="1"/>
          </p:cNvSpPr>
          <p:nvPr>
            <p:ph idx="1"/>
          </p:nvPr>
        </p:nvSpPr>
        <p:spPr/>
        <p:txBody>
          <a:bodyPr/>
          <a:lstStyle/>
          <a:p>
            <a:r>
              <a:rPr lang="en-US" dirty="0" smtClean="0"/>
              <a:t>If we need to access a byte from memory, it is required first we read 4 bytes from page directory , 4 bytes from frame and finally one  byte of data. </a:t>
            </a:r>
          </a:p>
          <a:p>
            <a:r>
              <a:rPr lang="en-US" dirty="0" smtClean="0"/>
              <a:t>We notice for reading 1 byte data , 8 bytes of  additional information is required . This is huge overhead </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228600"/>
            <a:ext cx="8229600" cy="609600"/>
          </a:xfrm>
        </p:spPr>
        <p:txBody>
          <a:bodyPr/>
          <a:lstStyle/>
          <a:p>
            <a:pPr algn="l" eaLnBrk="1" hangingPunct="1"/>
            <a:r>
              <a:rPr lang="en-US" sz="4000" smtClean="0"/>
              <a:t>Example (two level memory)</a:t>
            </a:r>
          </a:p>
        </p:txBody>
      </p:sp>
      <p:sp>
        <p:nvSpPr>
          <p:cNvPr id="8195" name="Rectangle 3"/>
          <p:cNvSpPr>
            <a:spLocks noGrp="1" noChangeArrowheads="1"/>
          </p:cNvSpPr>
          <p:nvPr>
            <p:ph type="body" idx="1"/>
          </p:nvPr>
        </p:nvSpPr>
        <p:spPr>
          <a:xfrm>
            <a:off x="152400" y="1219200"/>
            <a:ext cx="8839200" cy="5334000"/>
          </a:xfrm>
        </p:spPr>
        <p:txBody>
          <a:bodyPr/>
          <a:lstStyle/>
          <a:p>
            <a:pPr eaLnBrk="1" hangingPunct="1">
              <a:lnSpc>
                <a:spcPct val="90000"/>
              </a:lnSpc>
            </a:pPr>
            <a:r>
              <a:rPr lang="en-US" smtClean="0"/>
              <a:t>Processor has access to two level of memory</a:t>
            </a:r>
          </a:p>
          <a:p>
            <a:pPr eaLnBrk="1" hangingPunct="1">
              <a:lnSpc>
                <a:spcPct val="90000"/>
              </a:lnSpc>
              <a:buFontTx/>
              <a:buNone/>
            </a:pPr>
            <a:endParaRPr lang="en-US" smtClean="0"/>
          </a:p>
          <a:p>
            <a:pPr lvl="1" eaLnBrk="1" hangingPunct="1">
              <a:lnSpc>
                <a:spcPct val="90000"/>
              </a:lnSpc>
            </a:pPr>
            <a:r>
              <a:rPr lang="en-US" smtClean="0">
                <a:solidFill>
                  <a:srgbClr val="D21A90"/>
                </a:solidFill>
              </a:rPr>
              <a:t>Level 1 contains 1000 words and access time(T1) is 0.1 Micro second</a:t>
            </a:r>
          </a:p>
          <a:p>
            <a:pPr lvl="1" eaLnBrk="1" hangingPunct="1">
              <a:lnSpc>
                <a:spcPct val="90000"/>
              </a:lnSpc>
            </a:pPr>
            <a:r>
              <a:rPr lang="en-US" smtClean="0">
                <a:solidFill>
                  <a:srgbClr val="D21A90"/>
                </a:solidFill>
              </a:rPr>
              <a:t>Level 2 contains 100,000 words and access time (T2) is 1 Micro second</a:t>
            </a:r>
          </a:p>
          <a:p>
            <a:pPr lvl="1" eaLnBrk="1" hangingPunct="1">
              <a:lnSpc>
                <a:spcPct val="90000"/>
              </a:lnSpc>
              <a:buFontTx/>
              <a:buNone/>
            </a:pPr>
            <a:endParaRPr lang="en-US" smtClean="0">
              <a:solidFill>
                <a:srgbClr val="D21A90"/>
              </a:solidFill>
            </a:endParaRPr>
          </a:p>
          <a:p>
            <a:pPr eaLnBrk="1" hangingPunct="1">
              <a:lnSpc>
                <a:spcPct val="90000"/>
              </a:lnSpc>
            </a:pPr>
            <a:r>
              <a:rPr lang="en-US" smtClean="0"/>
              <a:t> If the word is found in level 1 </a:t>
            </a:r>
          </a:p>
          <a:p>
            <a:pPr lvl="1" eaLnBrk="1" hangingPunct="1">
              <a:lnSpc>
                <a:spcPct val="90000"/>
              </a:lnSpc>
            </a:pPr>
            <a:r>
              <a:rPr lang="en-US" smtClean="0">
                <a:solidFill>
                  <a:srgbClr val="D21A90"/>
                </a:solidFill>
              </a:rPr>
              <a:t>then it is accessed in 0.1 Micro sec </a:t>
            </a:r>
          </a:p>
          <a:p>
            <a:pPr lvl="1" eaLnBrk="1" hangingPunct="1">
              <a:lnSpc>
                <a:spcPct val="90000"/>
              </a:lnSpc>
            </a:pPr>
            <a:r>
              <a:rPr lang="en-US" smtClean="0">
                <a:solidFill>
                  <a:srgbClr val="D21A90"/>
                </a:solidFill>
              </a:rPr>
              <a:t>else 1.1 micro sec</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274638"/>
            <a:ext cx="8229600" cy="792162"/>
          </a:xfrm>
        </p:spPr>
        <p:txBody>
          <a:bodyPr/>
          <a:lstStyle/>
          <a:p>
            <a:pPr eaLnBrk="1" hangingPunct="1"/>
            <a:r>
              <a:rPr lang="en-US" smtClean="0"/>
              <a:t>Associative Register</a:t>
            </a:r>
          </a:p>
        </p:txBody>
      </p:sp>
      <p:sp>
        <p:nvSpPr>
          <p:cNvPr id="55299" name="Rectangle 3"/>
          <p:cNvSpPr>
            <a:spLocks noGrp="1" noChangeArrowheads="1"/>
          </p:cNvSpPr>
          <p:nvPr>
            <p:ph type="body" idx="1"/>
          </p:nvPr>
        </p:nvSpPr>
        <p:spPr>
          <a:xfrm>
            <a:off x="381000" y="1143000"/>
            <a:ext cx="8305800" cy="5410200"/>
          </a:xfrm>
        </p:spPr>
        <p:txBody>
          <a:bodyPr/>
          <a:lstStyle/>
          <a:p>
            <a:pPr eaLnBrk="1" hangingPunct="1">
              <a:lnSpc>
                <a:spcPct val="90000"/>
              </a:lnSpc>
            </a:pPr>
            <a:r>
              <a:rPr lang="en-US" sz="2400" smtClean="0"/>
              <a:t>The two memory access problem can be solved by the use of a special fast-lookup hardware cache called </a:t>
            </a:r>
            <a:r>
              <a:rPr lang="en-US" sz="2400" i="1" smtClean="0"/>
              <a:t>associative registers</a:t>
            </a:r>
            <a:r>
              <a:rPr lang="en-US" sz="2400" smtClean="0"/>
              <a:t> or </a:t>
            </a:r>
            <a:r>
              <a:rPr lang="en-US" sz="2400" i="1" smtClean="0"/>
              <a:t>translation look-aside buffers</a:t>
            </a:r>
            <a:r>
              <a:rPr lang="en-US" sz="2400" smtClean="0"/>
              <a:t> </a:t>
            </a:r>
            <a:r>
              <a:rPr lang="en-US" sz="2400" i="1" smtClean="0"/>
              <a:t>(TLBs)</a:t>
            </a:r>
          </a:p>
          <a:p>
            <a:pPr eaLnBrk="1" hangingPunct="1">
              <a:lnSpc>
                <a:spcPct val="90000"/>
              </a:lnSpc>
            </a:pPr>
            <a:r>
              <a:rPr lang="en-US" sz="2800" smtClean="0"/>
              <a:t>Associative registers – parallel search </a:t>
            </a:r>
          </a:p>
          <a:p>
            <a:pPr eaLnBrk="1" hangingPunct="1">
              <a:lnSpc>
                <a:spcPct val="90000"/>
              </a:lnSpc>
            </a:pPr>
            <a:endParaRPr lang="en-US" sz="2800" smtClean="0"/>
          </a:p>
          <a:p>
            <a:pPr eaLnBrk="1" hangingPunct="1">
              <a:lnSpc>
                <a:spcPct val="90000"/>
              </a:lnSpc>
            </a:pPr>
            <a:endParaRPr lang="en-US" sz="2800" smtClean="0"/>
          </a:p>
          <a:p>
            <a:pPr eaLnBrk="1" hangingPunct="1">
              <a:lnSpc>
                <a:spcPct val="90000"/>
              </a:lnSpc>
            </a:pPr>
            <a:endParaRPr lang="en-US" sz="2800" smtClean="0"/>
          </a:p>
          <a:p>
            <a:pPr eaLnBrk="1" hangingPunct="1">
              <a:lnSpc>
                <a:spcPct val="90000"/>
              </a:lnSpc>
            </a:pPr>
            <a:endParaRPr lang="en-US" sz="2800" smtClean="0"/>
          </a:p>
          <a:p>
            <a:pPr eaLnBrk="1" hangingPunct="1">
              <a:lnSpc>
                <a:spcPct val="90000"/>
              </a:lnSpc>
            </a:pPr>
            <a:r>
              <a:rPr lang="en-US" sz="2800" smtClean="0"/>
              <a:t>Address translation (A´, A´´)</a:t>
            </a:r>
          </a:p>
          <a:p>
            <a:pPr marL="628650" lvl="1" eaLnBrk="1" hangingPunct="1">
              <a:lnSpc>
                <a:spcPct val="90000"/>
              </a:lnSpc>
            </a:pPr>
            <a:r>
              <a:rPr lang="en-US" sz="2400" smtClean="0"/>
              <a:t>If A´ is in associative register, get frame # out. </a:t>
            </a:r>
          </a:p>
          <a:p>
            <a:pPr marL="628650" lvl="1" eaLnBrk="1" hangingPunct="1">
              <a:lnSpc>
                <a:spcPct val="90000"/>
              </a:lnSpc>
            </a:pPr>
            <a:r>
              <a:rPr lang="en-US" sz="2400" smtClean="0"/>
              <a:t>Otherwise get frame # from page table in memory</a:t>
            </a:r>
          </a:p>
          <a:p>
            <a:pPr marL="628650" lvl="1" eaLnBrk="1" hangingPunct="1">
              <a:lnSpc>
                <a:spcPct val="90000"/>
              </a:lnSpc>
            </a:pPr>
            <a:endParaRPr lang="en-US" sz="2400" smtClean="0"/>
          </a:p>
        </p:txBody>
      </p:sp>
      <p:sp>
        <p:nvSpPr>
          <p:cNvPr id="55300" name="Line 4"/>
          <p:cNvSpPr>
            <a:spLocks noChangeShapeType="1"/>
          </p:cNvSpPr>
          <p:nvPr/>
        </p:nvSpPr>
        <p:spPr bwMode="auto">
          <a:xfrm>
            <a:off x="4495800" y="3505200"/>
            <a:ext cx="0" cy="1200150"/>
          </a:xfrm>
          <a:prstGeom prst="line">
            <a:avLst/>
          </a:prstGeom>
          <a:noFill/>
          <a:ln w="9525">
            <a:solidFill>
              <a:schemeClr val="tx1"/>
            </a:solidFill>
            <a:round/>
            <a:headEnd/>
            <a:tailEnd/>
          </a:ln>
        </p:spPr>
        <p:txBody>
          <a:bodyPr wrap="none" anchor="ctr"/>
          <a:lstStyle/>
          <a:p>
            <a:endParaRPr lang="en-US"/>
          </a:p>
        </p:txBody>
      </p:sp>
      <p:grpSp>
        <p:nvGrpSpPr>
          <p:cNvPr id="55301" name="Group 5"/>
          <p:cNvGrpSpPr>
            <a:grpSpLocks/>
          </p:cNvGrpSpPr>
          <p:nvPr/>
        </p:nvGrpSpPr>
        <p:grpSpPr bwMode="auto">
          <a:xfrm>
            <a:off x="3200400" y="3200400"/>
            <a:ext cx="2895600" cy="1524000"/>
            <a:chOff x="1968" y="1968"/>
            <a:chExt cx="1824" cy="960"/>
          </a:xfrm>
        </p:grpSpPr>
        <p:sp>
          <p:nvSpPr>
            <p:cNvPr id="55303" name="Rectangle 6"/>
            <p:cNvSpPr>
              <a:spLocks noChangeArrowheads="1"/>
            </p:cNvSpPr>
            <p:nvPr/>
          </p:nvSpPr>
          <p:spPr bwMode="auto">
            <a:xfrm>
              <a:off x="1968" y="2160"/>
              <a:ext cx="1824" cy="768"/>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55304" name="Line 7"/>
            <p:cNvSpPr>
              <a:spLocks noChangeShapeType="1"/>
            </p:cNvSpPr>
            <p:nvPr/>
          </p:nvSpPr>
          <p:spPr bwMode="auto">
            <a:xfrm>
              <a:off x="1968" y="2352"/>
              <a:ext cx="1824" cy="0"/>
            </a:xfrm>
            <a:prstGeom prst="line">
              <a:avLst/>
            </a:prstGeom>
            <a:noFill/>
            <a:ln w="9525">
              <a:solidFill>
                <a:schemeClr val="tx1"/>
              </a:solidFill>
              <a:round/>
              <a:headEnd/>
              <a:tailEnd/>
            </a:ln>
          </p:spPr>
          <p:txBody>
            <a:bodyPr wrap="none" anchor="ctr"/>
            <a:lstStyle/>
            <a:p>
              <a:endParaRPr lang="en-US"/>
            </a:p>
          </p:txBody>
        </p:sp>
        <p:sp>
          <p:nvSpPr>
            <p:cNvPr id="55305" name="Line 8"/>
            <p:cNvSpPr>
              <a:spLocks noChangeShapeType="1"/>
            </p:cNvSpPr>
            <p:nvPr/>
          </p:nvSpPr>
          <p:spPr bwMode="auto">
            <a:xfrm>
              <a:off x="1968" y="2544"/>
              <a:ext cx="1824" cy="0"/>
            </a:xfrm>
            <a:prstGeom prst="line">
              <a:avLst/>
            </a:prstGeom>
            <a:noFill/>
            <a:ln w="9525">
              <a:solidFill>
                <a:schemeClr val="tx1"/>
              </a:solidFill>
              <a:round/>
              <a:headEnd/>
              <a:tailEnd/>
            </a:ln>
          </p:spPr>
          <p:txBody>
            <a:bodyPr wrap="none" anchor="ctr"/>
            <a:lstStyle/>
            <a:p>
              <a:endParaRPr lang="en-US"/>
            </a:p>
          </p:txBody>
        </p:sp>
        <p:sp>
          <p:nvSpPr>
            <p:cNvPr id="55306" name="Line 9"/>
            <p:cNvSpPr>
              <a:spLocks noChangeShapeType="1"/>
            </p:cNvSpPr>
            <p:nvPr/>
          </p:nvSpPr>
          <p:spPr bwMode="auto">
            <a:xfrm>
              <a:off x="1968" y="2736"/>
              <a:ext cx="1824" cy="0"/>
            </a:xfrm>
            <a:prstGeom prst="line">
              <a:avLst/>
            </a:prstGeom>
            <a:noFill/>
            <a:ln w="9525">
              <a:solidFill>
                <a:schemeClr val="tx1"/>
              </a:solidFill>
              <a:round/>
              <a:headEnd/>
              <a:tailEnd/>
            </a:ln>
          </p:spPr>
          <p:txBody>
            <a:bodyPr wrap="none" anchor="ctr"/>
            <a:lstStyle/>
            <a:p>
              <a:endParaRPr lang="en-US"/>
            </a:p>
          </p:txBody>
        </p:sp>
        <p:sp>
          <p:nvSpPr>
            <p:cNvPr id="55307" name="Rectangle 10"/>
            <p:cNvSpPr>
              <a:spLocks noChangeArrowheads="1"/>
            </p:cNvSpPr>
            <p:nvPr/>
          </p:nvSpPr>
          <p:spPr bwMode="auto">
            <a:xfrm>
              <a:off x="2064" y="1968"/>
              <a:ext cx="816" cy="192"/>
            </a:xfrm>
            <a:prstGeom prst="rect">
              <a:avLst/>
            </a:prstGeom>
            <a:noFill/>
            <a:ln w="9525">
              <a:noFill/>
              <a:miter lim="800000"/>
              <a:headEnd/>
              <a:tailEnd/>
            </a:ln>
          </p:spPr>
          <p:txBody>
            <a:bodyPr wrap="none" anchor="ctr"/>
            <a:lstStyle/>
            <a:p>
              <a:r>
                <a:rPr lang="en-US" sz="1400">
                  <a:latin typeface="Helvetica" pitchFamily="34" charset="0"/>
                </a:rPr>
                <a:t>Page #</a:t>
              </a:r>
            </a:p>
          </p:txBody>
        </p:sp>
        <p:sp>
          <p:nvSpPr>
            <p:cNvPr id="55308" name="Rectangle 11"/>
            <p:cNvSpPr>
              <a:spLocks noChangeArrowheads="1"/>
            </p:cNvSpPr>
            <p:nvPr/>
          </p:nvSpPr>
          <p:spPr bwMode="auto">
            <a:xfrm>
              <a:off x="2880" y="1968"/>
              <a:ext cx="816" cy="192"/>
            </a:xfrm>
            <a:prstGeom prst="rect">
              <a:avLst/>
            </a:prstGeom>
            <a:noFill/>
            <a:ln w="9525">
              <a:noFill/>
              <a:miter lim="800000"/>
              <a:headEnd/>
              <a:tailEnd/>
            </a:ln>
          </p:spPr>
          <p:txBody>
            <a:bodyPr wrap="none" anchor="ctr"/>
            <a:lstStyle/>
            <a:p>
              <a:r>
                <a:rPr lang="en-US" sz="1400">
                  <a:latin typeface="Helvetica" pitchFamily="34" charset="0"/>
                </a:rPr>
                <a:t>Frame #</a:t>
              </a:r>
            </a:p>
          </p:txBody>
        </p:sp>
      </p:grpSp>
      <p:sp>
        <p:nvSpPr>
          <p:cNvPr id="55302" name="Line 12"/>
          <p:cNvSpPr>
            <a:spLocks noChangeShapeType="1"/>
          </p:cNvSpPr>
          <p:nvPr/>
        </p:nvSpPr>
        <p:spPr bwMode="auto">
          <a:xfrm>
            <a:off x="4495800" y="3505200"/>
            <a:ext cx="0" cy="12192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mtClean="0"/>
              <a:t>Effective Access Time</a:t>
            </a:r>
          </a:p>
        </p:txBody>
      </p:sp>
      <p:sp>
        <p:nvSpPr>
          <p:cNvPr id="56323" name="Rectangle 3"/>
          <p:cNvSpPr>
            <a:spLocks noGrp="1" noChangeArrowheads="1"/>
          </p:cNvSpPr>
          <p:nvPr>
            <p:ph type="body" idx="1"/>
          </p:nvPr>
        </p:nvSpPr>
        <p:spPr>
          <a:xfrm>
            <a:off x="1066800" y="1428750"/>
            <a:ext cx="7620000" cy="4686300"/>
          </a:xfrm>
        </p:spPr>
        <p:txBody>
          <a:bodyPr/>
          <a:lstStyle/>
          <a:p>
            <a:pPr eaLnBrk="1" hangingPunct="1">
              <a:tabLst>
                <a:tab pos="2063750" algn="l"/>
                <a:tab pos="2568575" algn="l"/>
              </a:tabLst>
            </a:pPr>
            <a:r>
              <a:rPr lang="en-US" smtClean="0"/>
              <a:t>Example</a:t>
            </a:r>
          </a:p>
          <a:p>
            <a:pPr lvl="1" eaLnBrk="1" hangingPunct="1">
              <a:tabLst>
                <a:tab pos="2063750" algn="l"/>
                <a:tab pos="2568575" algn="l"/>
              </a:tabLst>
            </a:pPr>
            <a:r>
              <a:rPr lang="en-US" smtClean="0">
                <a:sym typeface="Symbol" pitchFamily="18" charset="2"/>
              </a:rPr>
              <a:t>Hit ratio	80%</a:t>
            </a:r>
          </a:p>
          <a:p>
            <a:pPr lvl="1" eaLnBrk="1" hangingPunct="1">
              <a:tabLst>
                <a:tab pos="2063750" algn="l"/>
                <a:tab pos="2568575" algn="l"/>
              </a:tabLst>
            </a:pPr>
            <a:r>
              <a:rPr lang="en-US" smtClean="0">
                <a:sym typeface="Symbol" pitchFamily="18" charset="2"/>
              </a:rPr>
              <a:t>20 nsec to search in TLB</a:t>
            </a:r>
          </a:p>
          <a:p>
            <a:pPr lvl="1" eaLnBrk="1" hangingPunct="1">
              <a:tabLst>
                <a:tab pos="2063750" algn="l"/>
                <a:tab pos="2568575" algn="l"/>
              </a:tabLst>
            </a:pPr>
            <a:r>
              <a:rPr lang="en-US" smtClean="0">
                <a:sym typeface="Symbol" pitchFamily="18" charset="2"/>
              </a:rPr>
              <a:t>100 nsec to access Memory</a:t>
            </a:r>
          </a:p>
          <a:p>
            <a:pPr lvl="1" eaLnBrk="1" hangingPunct="1">
              <a:tabLst>
                <a:tab pos="2063750" algn="l"/>
                <a:tab pos="2568575" algn="l"/>
              </a:tabLst>
            </a:pPr>
            <a:r>
              <a:rPr lang="en-US" smtClean="0">
                <a:sym typeface="Symbol" pitchFamily="18" charset="2"/>
              </a:rPr>
              <a:t>Effective Memory Access Time</a:t>
            </a:r>
          </a:p>
          <a:p>
            <a:pPr lvl="1" eaLnBrk="1" hangingPunct="1">
              <a:tabLst>
                <a:tab pos="2063750" algn="l"/>
                <a:tab pos="2568575" algn="l"/>
              </a:tabLst>
            </a:pPr>
            <a:r>
              <a:rPr lang="en-US" smtClean="0">
                <a:sym typeface="Symbol" pitchFamily="18" charset="2"/>
              </a:rPr>
              <a:t>(E M A T) = (0.80 X 120) + (0.20 X 220) = 140 nsec</a:t>
            </a:r>
          </a:p>
          <a:p>
            <a:pPr lvl="1" eaLnBrk="1" hangingPunct="1">
              <a:buFontTx/>
              <a:buNone/>
              <a:tabLst>
                <a:tab pos="2063750" algn="l"/>
                <a:tab pos="2568575" algn="l"/>
              </a:tabLst>
            </a:pPr>
            <a:r>
              <a:rPr lang="en-US" smtClean="0">
                <a:sym typeface="Symbol" pitchFamily="18" charset="2"/>
              </a:rPr>
              <a:t>If hit ratio is 98% then</a:t>
            </a:r>
          </a:p>
          <a:p>
            <a:pPr lvl="1" eaLnBrk="1" hangingPunct="1">
              <a:buFontTx/>
              <a:buNone/>
              <a:tabLst>
                <a:tab pos="2063750" algn="l"/>
                <a:tab pos="2568575" algn="l"/>
              </a:tabLst>
            </a:pPr>
            <a:r>
              <a:rPr lang="en-US" smtClean="0">
                <a:sym typeface="Symbol" pitchFamily="18" charset="2"/>
              </a:rPr>
              <a:t>EAT = (0.98 X 120) + (0.02 X 220) = 122 nsec</a:t>
            </a:r>
          </a:p>
          <a:p>
            <a:pPr lvl="1" eaLnBrk="1" hangingPunct="1">
              <a:buFontTx/>
              <a:buNone/>
              <a:tabLst>
                <a:tab pos="2063750" algn="l"/>
                <a:tab pos="2568575" algn="l"/>
              </a:tabLst>
            </a:pPr>
            <a:endParaRPr lang="en-US" smtClean="0">
              <a:sym typeface="Symbol" pitchFamily="18" charset="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741363" y="207963"/>
            <a:ext cx="7772400" cy="844550"/>
          </a:xfrm>
        </p:spPr>
        <p:txBody>
          <a:bodyPr/>
          <a:lstStyle/>
          <a:p>
            <a:r>
              <a:rPr lang="en-US" altLang="en-US" sz="2800" dirty="0" smtClean="0"/>
              <a:t>Inverted Page Table</a:t>
            </a:r>
          </a:p>
        </p:txBody>
      </p:sp>
      <p:sp>
        <p:nvSpPr>
          <p:cNvPr id="81923" name="Rectangle 3"/>
          <p:cNvSpPr>
            <a:spLocks noGrp="1" noChangeArrowheads="1"/>
          </p:cNvSpPr>
          <p:nvPr>
            <p:ph type="body" idx="1"/>
          </p:nvPr>
        </p:nvSpPr>
        <p:spPr>
          <a:xfrm>
            <a:off x="457200" y="1228724"/>
            <a:ext cx="8229600" cy="4562475"/>
          </a:xfrm>
        </p:spPr>
        <p:txBody>
          <a:bodyPr/>
          <a:lstStyle/>
          <a:p>
            <a:pPr>
              <a:spcAft>
                <a:spcPts val="600"/>
              </a:spcAft>
              <a:buFont typeface="Monotype Sorts" pitchFamily="2" charset="2"/>
              <a:buNone/>
            </a:pPr>
            <a:r>
              <a:rPr lang="en-US" altLang="en-US" sz="2400" dirty="0" smtClean="0">
                <a:solidFill>
                  <a:srgbClr val="000000"/>
                </a:solidFill>
                <a:sym typeface="Wingdings" pitchFamily="2" charset="2"/>
              </a:rPr>
              <a:t></a:t>
            </a:r>
            <a:r>
              <a:rPr lang="en-US" altLang="en-US" sz="2400" dirty="0" smtClean="0">
                <a:solidFill>
                  <a:srgbClr val="000000"/>
                </a:solidFill>
              </a:rPr>
              <a:t>One entry for each real page of memory.</a:t>
            </a:r>
          </a:p>
          <a:p>
            <a:pPr>
              <a:spcAft>
                <a:spcPts val="600"/>
              </a:spcAft>
              <a:buFont typeface="Monotype Sorts" pitchFamily="2" charset="2"/>
              <a:buNone/>
            </a:pPr>
            <a:r>
              <a:rPr lang="en-US" altLang="en-US" sz="2400" dirty="0" smtClean="0">
                <a:solidFill>
                  <a:srgbClr val="000000"/>
                </a:solidFill>
                <a:sym typeface="Wingdings" pitchFamily="2" charset="2"/>
              </a:rPr>
              <a:t></a:t>
            </a:r>
            <a:r>
              <a:rPr lang="en-US" altLang="en-US" sz="2400" dirty="0" smtClean="0">
                <a:solidFill>
                  <a:srgbClr val="000000"/>
                </a:solidFill>
              </a:rPr>
              <a:t>Entry consists of the virtual address of the page stored in that real memory location, with information about the process that owns that page.</a:t>
            </a:r>
          </a:p>
          <a:p>
            <a:pPr>
              <a:spcAft>
                <a:spcPts val="600"/>
              </a:spcAft>
              <a:buFont typeface="Monotype Sorts" pitchFamily="2" charset="2"/>
              <a:buNone/>
            </a:pPr>
            <a:r>
              <a:rPr lang="en-US" altLang="en-US" sz="2400" dirty="0" smtClean="0">
                <a:solidFill>
                  <a:srgbClr val="000000"/>
                </a:solidFill>
                <a:sym typeface="Wingdings" pitchFamily="2" charset="2"/>
              </a:rPr>
              <a:t></a:t>
            </a:r>
            <a:r>
              <a:rPr lang="en-US" altLang="en-US" sz="2400" dirty="0" smtClean="0">
                <a:solidFill>
                  <a:srgbClr val="000000"/>
                </a:solidFill>
              </a:rPr>
              <a:t>Decreases memory needed to store each page table, but increases time needed to search the table when a page reference occurs.</a:t>
            </a:r>
          </a:p>
          <a:p>
            <a:pPr>
              <a:spcAft>
                <a:spcPts val="600"/>
              </a:spcAft>
              <a:buFont typeface="Monotype Sorts" pitchFamily="2" charset="2"/>
              <a:buNone/>
            </a:pPr>
            <a:r>
              <a:rPr lang="en-US" altLang="en-US" sz="2400" dirty="0" smtClean="0">
                <a:solidFill>
                  <a:srgbClr val="000000"/>
                </a:solidFill>
                <a:sym typeface="Wingdings" pitchFamily="2" charset="2"/>
              </a:rPr>
              <a:t></a:t>
            </a:r>
            <a:r>
              <a:rPr lang="en-US" altLang="en-US" sz="2400" dirty="0" smtClean="0">
                <a:solidFill>
                  <a:srgbClr val="000000"/>
                </a:solidFill>
              </a:rPr>
              <a:t>Use hash table to limit the search to one or at most a few page-table entries.</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en-US" smtClean="0"/>
              <a:t>Inverted Page Table Architecture</a:t>
            </a:r>
            <a:endParaRPr lang="en-US" altLang="en-US" sz="2400" smtClean="0"/>
          </a:p>
        </p:txBody>
      </p:sp>
      <p:pic>
        <p:nvPicPr>
          <p:cNvPr id="82947" name="Picture 4"/>
          <p:cNvPicPr>
            <a:picLocks noChangeAspect="1" noChangeArrowheads="1"/>
          </p:cNvPicPr>
          <p:nvPr/>
        </p:nvPicPr>
        <p:blipFill>
          <a:blip r:embed="rId2" cstate="print"/>
          <a:srcRect l="639" t="4491" r="479" b="4591"/>
          <a:stretch>
            <a:fillRect/>
          </a:stretch>
        </p:blipFill>
        <p:spPr bwMode="auto">
          <a:xfrm>
            <a:off x="954088" y="915988"/>
            <a:ext cx="7423150" cy="5459412"/>
          </a:xfrm>
          <a:prstGeom prst="rect">
            <a:avLst/>
          </a:prstGeom>
          <a:noFill/>
          <a:ln w="57150" cmpd="thickThin">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728663" y="0"/>
            <a:ext cx="7772400" cy="844550"/>
          </a:xfrm>
        </p:spPr>
        <p:txBody>
          <a:bodyPr/>
          <a:lstStyle/>
          <a:p>
            <a:r>
              <a:rPr lang="en-US" altLang="en-US" sz="2800" dirty="0" smtClean="0"/>
              <a:t>Hashed Page Tables</a:t>
            </a:r>
          </a:p>
        </p:txBody>
      </p:sp>
      <p:sp>
        <p:nvSpPr>
          <p:cNvPr id="83971" name="Rectangle 3"/>
          <p:cNvSpPr>
            <a:spLocks noGrp="1" noChangeArrowheads="1"/>
          </p:cNvSpPr>
          <p:nvPr>
            <p:ph type="body" idx="1"/>
          </p:nvPr>
        </p:nvSpPr>
        <p:spPr>
          <a:xfrm>
            <a:off x="457200" y="1228725"/>
            <a:ext cx="8248650" cy="4791075"/>
          </a:xfrm>
        </p:spPr>
        <p:txBody>
          <a:bodyPr/>
          <a:lstStyle/>
          <a:p>
            <a:r>
              <a:rPr lang="en-US" altLang="en-US" sz="2400" dirty="0" smtClean="0">
                <a:solidFill>
                  <a:srgbClr val="000000"/>
                </a:solidFill>
              </a:rPr>
              <a:t>Common in logical address spaces &gt; 32 bits.</a:t>
            </a:r>
          </a:p>
          <a:p>
            <a:endParaRPr lang="en-US" altLang="en-US" sz="2400" dirty="0" smtClean="0">
              <a:solidFill>
                <a:srgbClr val="000000"/>
              </a:solidFill>
            </a:endParaRPr>
          </a:p>
          <a:p>
            <a:r>
              <a:rPr lang="en-US" altLang="en-US" sz="2400" dirty="0" smtClean="0">
                <a:solidFill>
                  <a:srgbClr val="000000"/>
                </a:solidFill>
              </a:rPr>
              <a:t>The virtual page number is hashed into a page table. This page table contains a chain of elements hashing to the same location.</a:t>
            </a:r>
          </a:p>
          <a:p>
            <a:endParaRPr lang="en-US" altLang="en-US" sz="2400" dirty="0" smtClean="0">
              <a:solidFill>
                <a:srgbClr val="000000"/>
              </a:solidFill>
            </a:endParaRPr>
          </a:p>
          <a:p>
            <a:r>
              <a:rPr lang="en-US" altLang="en-US" sz="2400" dirty="0" smtClean="0">
                <a:solidFill>
                  <a:srgbClr val="000000"/>
                </a:solidFill>
              </a:rPr>
              <a:t>Virtual page numbers are compared in this chain searching for a match. If a match is found, the corresponding physical frame is extracted.</a:t>
            </a: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en-US" smtClean="0"/>
              <a:t>Hashed Page Table</a:t>
            </a:r>
            <a:endParaRPr lang="en-US" altLang="en-US" sz="2400" smtClean="0"/>
          </a:p>
        </p:txBody>
      </p:sp>
      <p:pic>
        <p:nvPicPr>
          <p:cNvPr id="84995" name="Picture 3"/>
          <p:cNvPicPr>
            <a:picLocks noChangeAspect="1" noChangeArrowheads="1"/>
          </p:cNvPicPr>
          <p:nvPr/>
        </p:nvPicPr>
        <p:blipFill>
          <a:blip r:embed="rId2" cstate="print"/>
          <a:srcRect l="1128" t="14386" r="943" b="14816"/>
          <a:stretch>
            <a:fillRect/>
          </a:stretch>
        </p:blipFill>
        <p:spPr bwMode="auto">
          <a:xfrm>
            <a:off x="828675" y="1458913"/>
            <a:ext cx="7426325" cy="4025900"/>
          </a:xfrm>
          <a:prstGeom prst="rect">
            <a:avLst/>
          </a:prstGeom>
          <a:noFill/>
          <a:ln w="57150" cmpd="thickThin">
            <a:solidFill>
              <a:schemeClr val="tx1"/>
            </a:solidFill>
            <a:miter lim="800000"/>
            <a:headEnd/>
            <a:tailEnd/>
          </a:ln>
          <a:effectLst/>
        </p:spPr>
      </p:pic>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274638"/>
            <a:ext cx="8229600" cy="639762"/>
          </a:xfrm>
        </p:spPr>
        <p:txBody>
          <a:bodyPr/>
          <a:lstStyle/>
          <a:p>
            <a:pPr algn="l" eaLnBrk="1" hangingPunct="1"/>
            <a:r>
              <a:rPr lang="en-US" dirty="0" smtClean="0"/>
              <a:t>Segmentation</a:t>
            </a:r>
          </a:p>
        </p:txBody>
      </p:sp>
      <p:sp>
        <p:nvSpPr>
          <p:cNvPr id="57347" name="Rectangle 3"/>
          <p:cNvSpPr>
            <a:spLocks noGrp="1" noChangeArrowheads="1"/>
          </p:cNvSpPr>
          <p:nvPr>
            <p:ph type="body" idx="1"/>
          </p:nvPr>
        </p:nvSpPr>
        <p:spPr>
          <a:xfrm>
            <a:off x="304800" y="990600"/>
            <a:ext cx="8610600" cy="5715000"/>
          </a:xfrm>
        </p:spPr>
        <p:txBody>
          <a:bodyPr/>
          <a:lstStyle/>
          <a:p>
            <a:pPr eaLnBrk="1" hangingPunct="1">
              <a:lnSpc>
                <a:spcPct val="80000"/>
              </a:lnSpc>
              <a:spcAft>
                <a:spcPts val="600"/>
              </a:spcAft>
              <a:tabLst>
                <a:tab pos="1833563" algn="l"/>
              </a:tabLst>
            </a:pPr>
            <a:r>
              <a:rPr lang="en-US" sz="2400" dirty="0" smtClean="0"/>
              <a:t>Memory-management scheme that supports user view of memory. </a:t>
            </a:r>
          </a:p>
          <a:p>
            <a:pPr eaLnBrk="1" hangingPunct="1">
              <a:lnSpc>
                <a:spcPct val="80000"/>
              </a:lnSpc>
              <a:spcAft>
                <a:spcPts val="600"/>
              </a:spcAft>
              <a:tabLst>
                <a:tab pos="1833563" algn="l"/>
              </a:tabLst>
            </a:pPr>
            <a:r>
              <a:rPr lang="en-US" sz="2400" dirty="0" smtClean="0"/>
              <a:t>A logical address space is a collection of segments.</a:t>
            </a:r>
          </a:p>
          <a:p>
            <a:pPr eaLnBrk="1" hangingPunct="1">
              <a:lnSpc>
                <a:spcPct val="80000"/>
              </a:lnSpc>
              <a:spcAft>
                <a:spcPts val="600"/>
              </a:spcAft>
              <a:tabLst>
                <a:tab pos="1833563" algn="l"/>
              </a:tabLst>
            </a:pPr>
            <a:r>
              <a:rPr lang="en-US" sz="2400" dirty="0" smtClean="0"/>
              <a:t>A program is a collection of segments.  A segment is a logical unit such as:</a:t>
            </a:r>
          </a:p>
          <a:p>
            <a:pPr eaLnBrk="1" hangingPunct="1">
              <a:lnSpc>
                <a:spcPct val="80000"/>
              </a:lnSpc>
              <a:spcAft>
                <a:spcPts val="600"/>
              </a:spcAft>
              <a:buFontTx/>
              <a:buNone/>
              <a:tabLst>
                <a:tab pos="1833563" algn="l"/>
              </a:tabLst>
            </a:pPr>
            <a:r>
              <a:rPr lang="en-US" sz="2400" dirty="0" smtClean="0"/>
              <a:t>		main program,</a:t>
            </a:r>
          </a:p>
          <a:p>
            <a:pPr eaLnBrk="1" hangingPunct="1">
              <a:lnSpc>
                <a:spcPct val="80000"/>
              </a:lnSpc>
              <a:spcAft>
                <a:spcPts val="600"/>
              </a:spcAft>
              <a:buFontTx/>
              <a:buNone/>
              <a:tabLst>
                <a:tab pos="1833563" algn="l"/>
              </a:tabLst>
            </a:pPr>
            <a:r>
              <a:rPr lang="en-US" sz="2400" dirty="0" smtClean="0"/>
              <a:t>		procedure, </a:t>
            </a:r>
          </a:p>
          <a:p>
            <a:pPr eaLnBrk="1" hangingPunct="1">
              <a:lnSpc>
                <a:spcPct val="80000"/>
              </a:lnSpc>
              <a:spcAft>
                <a:spcPts val="600"/>
              </a:spcAft>
              <a:buFontTx/>
              <a:buNone/>
              <a:tabLst>
                <a:tab pos="1833563" algn="l"/>
              </a:tabLst>
            </a:pPr>
            <a:r>
              <a:rPr lang="en-US" sz="2400" dirty="0" smtClean="0"/>
              <a:t>		function,</a:t>
            </a:r>
          </a:p>
          <a:p>
            <a:pPr eaLnBrk="1" hangingPunct="1">
              <a:lnSpc>
                <a:spcPct val="80000"/>
              </a:lnSpc>
              <a:spcAft>
                <a:spcPts val="600"/>
              </a:spcAft>
              <a:buFontTx/>
              <a:buNone/>
              <a:tabLst>
                <a:tab pos="1833563" algn="l"/>
              </a:tabLst>
            </a:pPr>
            <a:r>
              <a:rPr lang="en-US" sz="2400" dirty="0" smtClean="0"/>
              <a:t>		local variables, global variables,</a:t>
            </a:r>
          </a:p>
          <a:p>
            <a:pPr eaLnBrk="1" hangingPunct="1">
              <a:lnSpc>
                <a:spcPct val="80000"/>
              </a:lnSpc>
              <a:spcAft>
                <a:spcPts val="600"/>
              </a:spcAft>
              <a:buFontTx/>
              <a:buNone/>
              <a:tabLst>
                <a:tab pos="1833563" algn="l"/>
              </a:tabLst>
            </a:pPr>
            <a:r>
              <a:rPr lang="en-US" sz="2400" dirty="0" smtClean="0"/>
              <a:t>		common block,</a:t>
            </a:r>
          </a:p>
          <a:p>
            <a:pPr eaLnBrk="1" hangingPunct="1">
              <a:lnSpc>
                <a:spcPct val="80000"/>
              </a:lnSpc>
              <a:spcAft>
                <a:spcPts val="600"/>
              </a:spcAft>
              <a:buFontTx/>
              <a:buNone/>
              <a:tabLst>
                <a:tab pos="1833563" algn="l"/>
              </a:tabLst>
            </a:pPr>
            <a:r>
              <a:rPr lang="en-US" sz="2400" dirty="0" smtClean="0"/>
              <a:t>		stack,</a:t>
            </a:r>
          </a:p>
          <a:p>
            <a:pPr eaLnBrk="1" hangingPunct="1">
              <a:lnSpc>
                <a:spcPct val="80000"/>
              </a:lnSpc>
              <a:spcAft>
                <a:spcPts val="600"/>
              </a:spcAft>
              <a:buFontTx/>
              <a:buNone/>
              <a:tabLst>
                <a:tab pos="1833563" algn="l"/>
              </a:tabLst>
            </a:pPr>
            <a:r>
              <a:rPr lang="en-US" sz="2400" dirty="0" smtClean="0"/>
              <a:t>		symbol table, arrays</a:t>
            </a:r>
          </a:p>
          <a:p>
            <a:pPr eaLnBrk="1" hangingPunct="1">
              <a:lnSpc>
                <a:spcPct val="80000"/>
              </a:lnSpc>
              <a:spcAft>
                <a:spcPts val="600"/>
              </a:spcAft>
              <a:buFontTx/>
              <a:buNone/>
              <a:tabLst>
                <a:tab pos="1833563" algn="l"/>
              </a:tabLst>
            </a:pPr>
            <a:r>
              <a:rPr lang="en-US" sz="2400" dirty="0" smtClean="0"/>
              <a:t>Address </a:t>
            </a:r>
            <a:r>
              <a:rPr lang="en-US" sz="2400" dirty="0" smtClean="0">
                <a:sym typeface="Wingdings" pitchFamily="2" charset="2"/>
              </a:rPr>
              <a:t></a:t>
            </a:r>
            <a:r>
              <a:rPr lang="en-US" sz="2400" dirty="0" smtClean="0"/>
              <a:t> segment : offset  ( segment no, offset)</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mtClean="0"/>
              <a:t>Logical View of Segmentation</a:t>
            </a:r>
          </a:p>
        </p:txBody>
      </p:sp>
      <p:sp>
        <p:nvSpPr>
          <p:cNvPr id="58371" name="Oval 3"/>
          <p:cNvSpPr>
            <a:spLocks noChangeArrowheads="1"/>
          </p:cNvSpPr>
          <p:nvPr/>
        </p:nvSpPr>
        <p:spPr bwMode="auto">
          <a:xfrm>
            <a:off x="1371600" y="1600200"/>
            <a:ext cx="2895600" cy="3962400"/>
          </a:xfrm>
          <a:prstGeom prst="ellipse">
            <a:avLst/>
          </a:prstGeom>
          <a:solidFill>
            <a:schemeClr val="bg1"/>
          </a:solidFill>
          <a:ln w="9525">
            <a:solidFill>
              <a:schemeClr val="tx1"/>
            </a:solidFill>
            <a:round/>
            <a:headEnd/>
            <a:tailEnd/>
          </a:ln>
        </p:spPr>
        <p:txBody>
          <a:bodyPr wrap="none" anchor="ctr"/>
          <a:lstStyle/>
          <a:p>
            <a:endParaRPr lang="en-US"/>
          </a:p>
        </p:txBody>
      </p:sp>
      <p:sp>
        <p:nvSpPr>
          <p:cNvPr id="58372" name="Rectangle 4"/>
          <p:cNvSpPr>
            <a:spLocks noChangeArrowheads="1"/>
          </p:cNvSpPr>
          <p:nvPr/>
        </p:nvSpPr>
        <p:spPr bwMode="auto">
          <a:xfrm>
            <a:off x="1905000" y="2286000"/>
            <a:ext cx="990600" cy="533400"/>
          </a:xfrm>
          <a:prstGeom prst="rect">
            <a:avLst/>
          </a:prstGeom>
          <a:solidFill>
            <a:schemeClr val="bg1"/>
          </a:solidFill>
          <a:ln w="9525">
            <a:solidFill>
              <a:schemeClr val="tx1"/>
            </a:solidFill>
            <a:miter lim="800000"/>
            <a:headEnd/>
            <a:tailEnd/>
          </a:ln>
        </p:spPr>
        <p:txBody>
          <a:bodyPr wrap="none" anchor="ctr"/>
          <a:lstStyle/>
          <a:p>
            <a:pPr algn="ctr"/>
            <a:r>
              <a:rPr lang="en-US">
                <a:latin typeface="Helvetica" pitchFamily="34" charset="0"/>
              </a:rPr>
              <a:t>1</a:t>
            </a:r>
          </a:p>
        </p:txBody>
      </p:sp>
      <p:sp>
        <p:nvSpPr>
          <p:cNvPr id="58373" name="Rectangle 5"/>
          <p:cNvSpPr>
            <a:spLocks noChangeArrowheads="1"/>
          </p:cNvSpPr>
          <p:nvPr/>
        </p:nvSpPr>
        <p:spPr bwMode="auto">
          <a:xfrm>
            <a:off x="1752600" y="3429000"/>
            <a:ext cx="914400" cy="914400"/>
          </a:xfrm>
          <a:prstGeom prst="rect">
            <a:avLst/>
          </a:prstGeom>
          <a:solidFill>
            <a:schemeClr val="bg1"/>
          </a:solidFill>
          <a:ln w="9525">
            <a:solidFill>
              <a:schemeClr val="tx1"/>
            </a:solidFill>
            <a:miter lim="800000"/>
            <a:headEnd/>
            <a:tailEnd/>
          </a:ln>
        </p:spPr>
        <p:txBody>
          <a:bodyPr wrap="none" anchor="ctr"/>
          <a:lstStyle/>
          <a:p>
            <a:pPr algn="ctr"/>
            <a:r>
              <a:rPr lang="en-US">
                <a:latin typeface="Helvetica" pitchFamily="34" charset="0"/>
              </a:rPr>
              <a:t>3</a:t>
            </a:r>
          </a:p>
        </p:txBody>
      </p:sp>
      <p:sp>
        <p:nvSpPr>
          <p:cNvPr id="58374" name="Rectangle 6"/>
          <p:cNvSpPr>
            <a:spLocks noChangeArrowheads="1"/>
          </p:cNvSpPr>
          <p:nvPr/>
        </p:nvSpPr>
        <p:spPr bwMode="auto">
          <a:xfrm>
            <a:off x="3200400" y="2895600"/>
            <a:ext cx="914400" cy="381000"/>
          </a:xfrm>
          <a:prstGeom prst="rect">
            <a:avLst/>
          </a:prstGeom>
          <a:solidFill>
            <a:schemeClr val="bg1"/>
          </a:solidFill>
          <a:ln w="9525">
            <a:solidFill>
              <a:schemeClr val="tx1"/>
            </a:solidFill>
            <a:miter lim="800000"/>
            <a:headEnd/>
            <a:tailEnd/>
          </a:ln>
        </p:spPr>
        <p:txBody>
          <a:bodyPr wrap="none" anchor="ctr"/>
          <a:lstStyle/>
          <a:p>
            <a:pPr algn="ctr"/>
            <a:r>
              <a:rPr lang="en-US">
                <a:latin typeface="Helvetica" pitchFamily="34" charset="0"/>
              </a:rPr>
              <a:t>2</a:t>
            </a:r>
          </a:p>
        </p:txBody>
      </p:sp>
      <p:sp>
        <p:nvSpPr>
          <p:cNvPr id="58375" name="Rectangle 7"/>
          <p:cNvSpPr>
            <a:spLocks noChangeArrowheads="1"/>
          </p:cNvSpPr>
          <p:nvPr/>
        </p:nvSpPr>
        <p:spPr bwMode="auto">
          <a:xfrm>
            <a:off x="3124200" y="3886200"/>
            <a:ext cx="914400" cy="533400"/>
          </a:xfrm>
          <a:prstGeom prst="rect">
            <a:avLst/>
          </a:prstGeom>
          <a:solidFill>
            <a:schemeClr val="bg1"/>
          </a:solidFill>
          <a:ln w="9525">
            <a:solidFill>
              <a:schemeClr val="tx1"/>
            </a:solidFill>
            <a:miter lim="800000"/>
            <a:headEnd/>
            <a:tailEnd/>
          </a:ln>
        </p:spPr>
        <p:txBody>
          <a:bodyPr wrap="none" anchor="ctr"/>
          <a:lstStyle/>
          <a:p>
            <a:pPr algn="ctr"/>
            <a:r>
              <a:rPr lang="en-US">
                <a:latin typeface="Helvetica" pitchFamily="34" charset="0"/>
              </a:rPr>
              <a:t>4</a:t>
            </a:r>
          </a:p>
        </p:txBody>
      </p:sp>
      <p:grpSp>
        <p:nvGrpSpPr>
          <p:cNvPr id="58376" name="Group 8"/>
          <p:cNvGrpSpPr>
            <a:grpSpLocks/>
          </p:cNvGrpSpPr>
          <p:nvPr/>
        </p:nvGrpSpPr>
        <p:grpSpPr bwMode="auto">
          <a:xfrm>
            <a:off x="5638800" y="1600200"/>
            <a:ext cx="1143000" cy="3962400"/>
            <a:chOff x="3888" y="1056"/>
            <a:chExt cx="720" cy="2496"/>
          </a:xfrm>
        </p:grpSpPr>
        <p:grpSp>
          <p:nvGrpSpPr>
            <p:cNvPr id="58379" name="Group 9"/>
            <p:cNvGrpSpPr>
              <a:grpSpLocks/>
            </p:cNvGrpSpPr>
            <p:nvPr/>
          </p:nvGrpSpPr>
          <p:grpSpPr bwMode="auto">
            <a:xfrm>
              <a:off x="3888" y="1056"/>
              <a:ext cx="720" cy="672"/>
              <a:chOff x="3888" y="1056"/>
              <a:chExt cx="720" cy="672"/>
            </a:xfrm>
          </p:grpSpPr>
          <p:sp>
            <p:nvSpPr>
              <p:cNvPr id="58390" name="Rectangle 10"/>
              <p:cNvSpPr>
                <a:spLocks noChangeArrowheads="1"/>
              </p:cNvSpPr>
              <p:nvPr/>
            </p:nvSpPr>
            <p:spPr bwMode="auto">
              <a:xfrm>
                <a:off x="3888" y="1056"/>
                <a:ext cx="720" cy="67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58391" name="Line 11"/>
              <p:cNvSpPr>
                <a:spLocks noChangeShapeType="1"/>
              </p:cNvSpPr>
              <p:nvPr/>
            </p:nvSpPr>
            <p:spPr bwMode="auto">
              <a:xfrm>
                <a:off x="3888" y="1392"/>
                <a:ext cx="720" cy="0"/>
              </a:xfrm>
              <a:prstGeom prst="line">
                <a:avLst/>
              </a:prstGeom>
              <a:noFill/>
              <a:ln w="9525">
                <a:solidFill>
                  <a:schemeClr val="tx1"/>
                </a:solidFill>
                <a:round/>
                <a:headEnd/>
                <a:tailEnd/>
              </a:ln>
            </p:spPr>
            <p:txBody>
              <a:bodyPr wrap="none" anchor="ctr"/>
              <a:lstStyle/>
              <a:p>
                <a:endParaRPr lang="en-US"/>
              </a:p>
            </p:txBody>
          </p:sp>
        </p:grpSp>
        <p:grpSp>
          <p:nvGrpSpPr>
            <p:cNvPr id="58380" name="Group 12"/>
            <p:cNvGrpSpPr>
              <a:grpSpLocks/>
            </p:cNvGrpSpPr>
            <p:nvPr/>
          </p:nvGrpSpPr>
          <p:grpSpPr bwMode="auto">
            <a:xfrm>
              <a:off x="3888" y="1728"/>
              <a:ext cx="720" cy="672"/>
              <a:chOff x="3888" y="1056"/>
              <a:chExt cx="720" cy="672"/>
            </a:xfrm>
          </p:grpSpPr>
          <p:sp>
            <p:nvSpPr>
              <p:cNvPr id="58388" name="Rectangle 13"/>
              <p:cNvSpPr>
                <a:spLocks noChangeArrowheads="1"/>
              </p:cNvSpPr>
              <p:nvPr/>
            </p:nvSpPr>
            <p:spPr bwMode="auto">
              <a:xfrm>
                <a:off x="3888" y="1056"/>
                <a:ext cx="720" cy="672"/>
              </a:xfrm>
              <a:prstGeom prst="rect">
                <a:avLst/>
              </a:prstGeom>
              <a:solidFill>
                <a:srgbClr val="DDDDDD"/>
              </a:solidFill>
              <a:ln w="9525">
                <a:solidFill>
                  <a:schemeClr val="tx1"/>
                </a:solidFill>
                <a:miter lim="800000"/>
                <a:headEnd/>
                <a:tailEnd/>
              </a:ln>
            </p:spPr>
            <p:txBody>
              <a:bodyPr wrap="none" anchor="ctr"/>
              <a:lstStyle/>
              <a:p>
                <a:endParaRPr lang="en-US"/>
              </a:p>
            </p:txBody>
          </p:sp>
          <p:sp>
            <p:nvSpPr>
              <p:cNvPr id="58389" name="Line 14"/>
              <p:cNvSpPr>
                <a:spLocks noChangeShapeType="1"/>
              </p:cNvSpPr>
              <p:nvPr/>
            </p:nvSpPr>
            <p:spPr bwMode="auto">
              <a:xfrm>
                <a:off x="3888" y="1392"/>
                <a:ext cx="720" cy="0"/>
              </a:xfrm>
              <a:prstGeom prst="line">
                <a:avLst/>
              </a:prstGeom>
              <a:noFill/>
              <a:ln w="9525">
                <a:solidFill>
                  <a:schemeClr val="tx1"/>
                </a:solidFill>
                <a:round/>
                <a:headEnd/>
                <a:tailEnd/>
              </a:ln>
            </p:spPr>
            <p:txBody>
              <a:bodyPr wrap="none" anchor="ctr"/>
              <a:lstStyle/>
              <a:p>
                <a:endParaRPr lang="en-US"/>
              </a:p>
            </p:txBody>
          </p:sp>
        </p:grpSp>
        <p:sp>
          <p:nvSpPr>
            <p:cNvPr id="58381" name="Text Box 15"/>
            <p:cNvSpPr txBox="1">
              <a:spLocks noChangeArrowheads="1"/>
            </p:cNvSpPr>
            <p:nvPr/>
          </p:nvSpPr>
          <p:spPr bwMode="auto">
            <a:xfrm>
              <a:off x="4126" y="1133"/>
              <a:ext cx="196" cy="231"/>
            </a:xfrm>
            <a:prstGeom prst="rect">
              <a:avLst/>
            </a:prstGeom>
            <a:noFill/>
            <a:ln w="9525">
              <a:noFill/>
              <a:miter lim="800000"/>
              <a:headEnd/>
              <a:tailEnd/>
            </a:ln>
          </p:spPr>
          <p:txBody>
            <a:bodyPr wrap="none" anchor="ctr">
              <a:spAutoFit/>
            </a:bodyPr>
            <a:lstStyle/>
            <a:p>
              <a:pPr algn="ctr">
                <a:spcBef>
                  <a:spcPct val="50000"/>
                </a:spcBef>
              </a:pPr>
              <a:r>
                <a:rPr lang="en-US">
                  <a:latin typeface="Helvetica" pitchFamily="34" charset="0"/>
                </a:rPr>
                <a:t>1</a:t>
              </a:r>
            </a:p>
          </p:txBody>
        </p:sp>
        <p:sp>
          <p:nvSpPr>
            <p:cNvPr id="58382" name="Text Box 16"/>
            <p:cNvSpPr txBox="1">
              <a:spLocks noChangeArrowheads="1"/>
            </p:cNvSpPr>
            <p:nvPr/>
          </p:nvSpPr>
          <p:spPr bwMode="auto">
            <a:xfrm>
              <a:off x="4128" y="1440"/>
              <a:ext cx="196" cy="231"/>
            </a:xfrm>
            <a:prstGeom prst="rect">
              <a:avLst/>
            </a:prstGeom>
            <a:noFill/>
            <a:ln w="9525">
              <a:noFill/>
              <a:miter lim="800000"/>
              <a:headEnd/>
              <a:tailEnd/>
            </a:ln>
          </p:spPr>
          <p:txBody>
            <a:bodyPr wrap="none" anchor="ctr">
              <a:spAutoFit/>
            </a:bodyPr>
            <a:lstStyle/>
            <a:p>
              <a:pPr algn="ctr">
                <a:spcBef>
                  <a:spcPct val="50000"/>
                </a:spcBef>
              </a:pPr>
              <a:r>
                <a:rPr lang="en-US">
                  <a:latin typeface="Helvetica" pitchFamily="34" charset="0"/>
                </a:rPr>
                <a:t>4</a:t>
              </a:r>
            </a:p>
          </p:txBody>
        </p:sp>
        <p:sp>
          <p:nvSpPr>
            <p:cNvPr id="58383" name="Rectangle 17"/>
            <p:cNvSpPr>
              <a:spLocks noChangeArrowheads="1"/>
            </p:cNvSpPr>
            <p:nvPr/>
          </p:nvSpPr>
          <p:spPr bwMode="auto">
            <a:xfrm>
              <a:off x="3888" y="2400"/>
              <a:ext cx="720" cy="91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58384" name="Rectangle 18"/>
            <p:cNvSpPr>
              <a:spLocks noChangeArrowheads="1"/>
            </p:cNvSpPr>
            <p:nvPr/>
          </p:nvSpPr>
          <p:spPr bwMode="auto">
            <a:xfrm>
              <a:off x="3888" y="3312"/>
              <a:ext cx="720" cy="240"/>
            </a:xfrm>
            <a:prstGeom prst="rect">
              <a:avLst/>
            </a:prstGeom>
            <a:solidFill>
              <a:srgbClr val="DDDDDD"/>
            </a:solidFill>
            <a:ln w="9525">
              <a:solidFill>
                <a:schemeClr val="tx1"/>
              </a:solidFill>
              <a:miter lim="800000"/>
              <a:headEnd/>
              <a:tailEnd/>
            </a:ln>
          </p:spPr>
          <p:txBody>
            <a:bodyPr wrap="none" anchor="ctr"/>
            <a:lstStyle/>
            <a:p>
              <a:endParaRPr lang="en-US"/>
            </a:p>
          </p:txBody>
        </p:sp>
        <p:sp>
          <p:nvSpPr>
            <p:cNvPr id="58385" name="Line 19"/>
            <p:cNvSpPr>
              <a:spLocks noChangeShapeType="1"/>
            </p:cNvSpPr>
            <p:nvPr/>
          </p:nvSpPr>
          <p:spPr bwMode="auto">
            <a:xfrm>
              <a:off x="3888" y="2640"/>
              <a:ext cx="720" cy="0"/>
            </a:xfrm>
            <a:prstGeom prst="line">
              <a:avLst/>
            </a:prstGeom>
            <a:noFill/>
            <a:ln w="9525">
              <a:solidFill>
                <a:schemeClr val="tx1"/>
              </a:solidFill>
              <a:round/>
              <a:headEnd/>
              <a:tailEnd/>
            </a:ln>
          </p:spPr>
          <p:txBody>
            <a:bodyPr wrap="none" anchor="ctr"/>
            <a:lstStyle/>
            <a:p>
              <a:endParaRPr lang="en-US"/>
            </a:p>
          </p:txBody>
        </p:sp>
        <p:sp>
          <p:nvSpPr>
            <p:cNvPr id="58386" name="Text Box 20"/>
            <p:cNvSpPr txBox="1">
              <a:spLocks noChangeArrowheads="1"/>
            </p:cNvSpPr>
            <p:nvPr/>
          </p:nvSpPr>
          <p:spPr bwMode="auto">
            <a:xfrm>
              <a:off x="4128" y="2429"/>
              <a:ext cx="196" cy="231"/>
            </a:xfrm>
            <a:prstGeom prst="rect">
              <a:avLst/>
            </a:prstGeom>
            <a:noFill/>
            <a:ln w="9525">
              <a:noFill/>
              <a:miter lim="800000"/>
              <a:headEnd/>
              <a:tailEnd/>
            </a:ln>
          </p:spPr>
          <p:txBody>
            <a:bodyPr wrap="none" anchor="ctr">
              <a:spAutoFit/>
            </a:bodyPr>
            <a:lstStyle/>
            <a:p>
              <a:pPr algn="ctr">
                <a:spcBef>
                  <a:spcPct val="50000"/>
                </a:spcBef>
              </a:pPr>
              <a:r>
                <a:rPr lang="en-US">
                  <a:latin typeface="Helvetica" pitchFamily="34" charset="0"/>
                </a:rPr>
                <a:t>2</a:t>
              </a:r>
            </a:p>
          </p:txBody>
        </p:sp>
        <p:sp>
          <p:nvSpPr>
            <p:cNvPr id="58387" name="Text Box 21"/>
            <p:cNvSpPr txBox="1">
              <a:spLocks noChangeArrowheads="1"/>
            </p:cNvSpPr>
            <p:nvPr/>
          </p:nvSpPr>
          <p:spPr bwMode="auto">
            <a:xfrm>
              <a:off x="4128" y="2889"/>
              <a:ext cx="196" cy="231"/>
            </a:xfrm>
            <a:prstGeom prst="rect">
              <a:avLst/>
            </a:prstGeom>
            <a:noFill/>
            <a:ln w="9525">
              <a:noFill/>
              <a:miter lim="800000"/>
              <a:headEnd/>
              <a:tailEnd/>
            </a:ln>
          </p:spPr>
          <p:txBody>
            <a:bodyPr wrap="none" anchor="ctr">
              <a:spAutoFit/>
            </a:bodyPr>
            <a:lstStyle/>
            <a:p>
              <a:pPr algn="ctr">
                <a:spcBef>
                  <a:spcPct val="50000"/>
                </a:spcBef>
              </a:pPr>
              <a:r>
                <a:rPr lang="en-US">
                  <a:latin typeface="Helvetica" pitchFamily="34" charset="0"/>
                </a:rPr>
                <a:t>3</a:t>
              </a:r>
            </a:p>
          </p:txBody>
        </p:sp>
      </p:grpSp>
      <p:sp>
        <p:nvSpPr>
          <p:cNvPr id="58377" name="Text Box 22"/>
          <p:cNvSpPr txBox="1">
            <a:spLocks noChangeArrowheads="1"/>
          </p:cNvSpPr>
          <p:nvPr/>
        </p:nvSpPr>
        <p:spPr bwMode="auto">
          <a:xfrm>
            <a:off x="2022475" y="5684838"/>
            <a:ext cx="1365250" cy="366712"/>
          </a:xfrm>
          <a:prstGeom prst="rect">
            <a:avLst/>
          </a:prstGeom>
          <a:noFill/>
          <a:ln w="9525">
            <a:noFill/>
            <a:miter lim="800000"/>
            <a:headEnd/>
            <a:tailEnd/>
          </a:ln>
        </p:spPr>
        <p:txBody>
          <a:bodyPr wrap="none" anchor="ctr">
            <a:spAutoFit/>
          </a:bodyPr>
          <a:lstStyle/>
          <a:p>
            <a:pPr algn="ctr">
              <a:spcBef>
                <a:spcPct val="50000"/>
              </a:spcBef>
            </a:pPr>
            <a:r>
              <a:rPr lang="en-US">
                <a:latin typeface="Helvetica" pitchFamily="34" charset="0"/>
              </a:rPr>
              <a:t>user space </a:t>
            </a:r>
          </a:p>
        </p:txBody>
      </p:sp>
      <p:sp>
        <p:nvSpPr>
          <p:cNvPr id="58378" name="Text Box 23"/>
          <p:cNvSpPr txBox="1">
            <a:spLocks noChangeArrowheads="1"/>
          </p:cNvSpPr>
          <p:nvPr/>
        </p:nvSpPr>
        <p:spPr bwMode="auto">
          <a:xfrm>
            <a:off x="4883150" y="5684838"/>
            <a:ext cx="2571750" cy="366712"/>
          </a:xfrm>
          <a:prstGeom prst="rect">
            <a:avLst/>
          </a:prstGeom>
          <a:noFill/>
          <a:ln w="9525">
            <a:noFill/>
            <a:miter lim="800000"/>
            <a:headEnd/>
            <a:tailEnd/>
          </a:ln>
        </p:spPr>
        <p:txBody>
          <a:bodyPr wrap="none" anchor="ctr">
            <a:spAutoFit/>
          </a:bodyPr>
          <a:lstStyle/>
          <a:p>
            <a:pPr algn="ctr">
              <a:spcBef>
                <a:spcPct val="50000"/>
              </a:spcBef>
            </a:pPr>
            <a:r>
              <a:rPr lang="en-US">
                <a:latin typeface="Helvetica" pitchFamily="34" charset="0"/>
              </a:rPr>
              <a:t>physical memory space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1085850" y="2571750"/>
            <a:ext cx="819150" cy="2152650"/>
          </a:xfrm>
          <a:prstGeom prst="rect">
            <a:avLst/>
          </a:prstGeom>
          <a:solidFill>
            <a:srgbClr val="FFFFFF"/>
          </a:solidFill>
          <a:ln w="9525">
            <a:solidFill>
              <a:srgbClr val="000000"/>
            </a:solidFill>
            <a:miter lim="800000"/>
            <a:headEnd/>
            <a:tailEnd/>
          </a:ln>
        </p:spPr>
        <p:txBody>
          <a:bodyPr/>
          <a:lstStyle/>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r>
              <a:rPr lang="en-US" sz="1200">
                <a:latin typeface="Times New Roman" pitchFamily="18" charset="0"/>
              </a:rPr>
              <a:t>   </a:t>
            </a:r>
            <a:r>
              <a:rPr lang="en-US">
                <a:latin typeface="Times New Roman" pitchFamily="18" charset="0"/>
              </a:rPr>
              <a:t>CPU</a:t>
            </a:r>
          </a:p>
        </p:txBody>
      </p:sp>
      <p:sp>
        <p:nvSpPr>
          <p:cNvPr id="59395" name="Rectangle 3"/>
          <p:cNvSpPr>
            <a:spLocks noChangeArrowheads="1"/>
          </p:cNvSpPr>
          <p:nvPr/>
        </p:nvSpPr>
        <p:spPr bwMode="auto">
          <a:xfrm>
            <a:off x="2266950" y="3476625"/>
            <a:ext cx="1219200" cy="438150"/>
          </a:xfrm>
          <a:prstGeom prst="rect">
            <a:avLst/>
          </a:prstGeom>
          <a:solidFill>
            <a:srgbClr val="FFFFFF"/>
          </a:solidFill>
          <a:ln w="9525">
            <a:solidFill>
              <a:srgbClr val="000000"/>
            </a:solidFill>
            <a:miter lim="800000"/>
            <a:headEnd/>
            <a:tailEnd/>
          </a:ln>
        </p:spPr>
        <p:txBody>
          <a:bodyPr/>
          <a:lstStyle/>
          <a:p>
            <a:pPr eaLnBrk="1" hangingPunct="1"/>
            <a:r>
              <a:rPr lang="en-US">
                <a:latin typeface="Times New Roman" pitchFamily="18" charset="0"/>
              </a:rPr>
              <a:t>S         d</a:t>
            </a:r>
          </a:p>
        </p:txBody>
      </p:sp>
      <p:sp>
        <p:nvSpPr>
          <p:cNvPr id="59396" name="AutoShape 4"/>
          <p:cNvSpPr>
            <a:spLocks noChangeArrowheads="1"/>
          </p:cNvSpPr>
          <p:nvPr/>
        </p:nvSpPr>
        <p:spPr bwMode="auto">
          <a:xfrm>
            <a:off x="3867150" y="3867150"/>
            <a:ext cx="1200150" cy="819150"/>
          </a:xfrm>
          <a:prstGeom prst="flowChartDecision">
            <a:avLst/>
          </a:prstGeom>
          <a:solidFill>
            <a:srgbClr val="FFFFFF"/>
          </a:solidFill>
          <a:ln w="9525">
            <a:solidFill>
              <a:srgbClr val="000000"/>
            </a:solidFill>
            <a:miter lim="800000"/>
            <a:headEnd/>
            <a:tailEnd/>
          </a:ln>
        </p:spPr>
        <p:txBody>
          <a:bodyPr/>
          <a:lstStyle/>
          <a:p>
            <a:pPr eaLnBrk="1" hangingPunct="1"/>
            <a:r>
              <a:rPr lang="en-US">
                <a:latin typeface="Times New Roman" pitchFamily="18" charset="0"/>
              </a:rPr>
              <a:t>   </a:t>
            </a:r>
            <a:r>
              <a:rPr lang="en-US" sz="2400">
                <a:latin typeface="Times New Roman" pitchFamily="18" charset="0"/>
              </a:rPr>
              <a:t>&lt;</a:t>
            </a:r>
          </a:p>
        </p:txBody>
      </p:sp>
      <p:sp>
        <p:nvSpPr>
          <p:cNvPr id="59397" name="Oval 5"/>
          <p:cNvSpPr>
            <a:spLocks noChangeArrowheads="1"/>
          </p:cNvSpPr>
          <p:nvPr/>
        </p:nvSpPr>
        <p:spPr bwMode="auto">
          <a:xfrm>
            <a:off x="6362700" y="3943350"/>
            <a:ext cx="647700" cy="666750"/>
          </a:xfrm>
          <a:prstGeom prst="ellipse">
            <a:avLst/>
          </a:prstGeom>
          <a:solidFill>
            <a:srgbClr val="FFFFFF"/>
          </a:solidFill>
          <a:ln w="9525">
            <a:solidFill>
              <a:srgbClr val="000000"/>
            </a:solidFill>
            <a:round/>
            <a:headEnd/>
            <a:tailEnd/>
          </a:ln>
        </p:spPr>
        <p:txBody>
          <a:bodyPr/>
          <a:lstStyle/>
          <a:p>
            <a:pPr eaLnBrk="1" hangingPunct="1"/>
            <a:r>
              <a:rPr lang="en-US" sz="1200">
                <a:latin typeface="Times New Roman" pitchFamily="18" charset="0"/>
              </a:rPr>
              <a:t> </a:t>
            </a:r>
            <a:r>
              <a:rPr lang="en-US" sz="2400">
                <a:latin typeface="Times New Roman" pitchFamily="18" charset="0"/>
              </a:rPr>
              <a:t>+</a:t>
            </a:r>
          </a:p>
        </p:txBody>
      </p:sp>
      <p:sp>
        <p:nvSpPr>
          <p:cNvPr id="59398" name="Rectangle 6"/>
          <p:cNvSpPr>
            <a:spLocks noChangeArrowheads="1"/>
          </p:cNvSpPr>
          <p:nvPr/>
        </p:nvSpPr>
        <p:spPr bwMode="auto">
          <a:xfrm>
            <a:off x="7353300" y="2838450"/>
            <a:ext cx="1200150" cy="2838450"/>
          </a:xfrm>
          <a:prstGeom prst="rect">
            <a:avLst/>
          </a:prstGeom>
          <a:solidFill>
            <a:srgbClr val="FFFFFF"/>
          </a:solidFill>
          <a:ln w="9525">
            <a:solidFill>
              <a:srgbClr val="000000"/>
            </a:solidFill>
            <a:miter lim="800000"/>
            <a:headEnd/>
            <a:tailEnd/>
          </a:ln>
        </p:spPr>
        <p:txBody>
          <a:bodyPr/>
          <a:lstStyle/>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r>
              <a:rPr lang="en-US">
                <a:latin typeface="Times New Roman" pitchFamily="18" charset="0"/>
              </a:rPr>
              <a:t>Physical</a:t>
            </a:r>
          </a:p>
          <a:p>
            <a:pPr eaLnBrk="1" hangingPunct="1"/>
            <a:r>
              <a:rPr lang="en-US">
                <a:latin typeface="Times New Roman" pitchFamily="18" charset="0"/>
              </a:rPr>
              <a:t>Memory</a:t>
            </a:r>
          </a:p>
        </p:txBody>
      </p:sp>
      <p:sp>
        <p:nvSpPr>
          <p:cNvPr id="59399" name="Line 7"/>
          <p:cNvSpPr>
            <a:spLocks noChangeShapeType="1"/>
          </p:cNvSpPr>
          <p:nvPr/>
        </p:nvSpPr>
        <p:spPr bwMode="auto">
          <a:xfrm>
            <a:off x="2876550" y="3467100"/>
            <a:ext cx="3175" cy="438150"/>
          </a:xfrm>
          <a:prstGeom prst="line">
            <a:avLst/>
          </a:prstGeom>
          <a:noFill/>
          <a:ln w="9525">
            <a:solidFill>
              <a:srgbClr val="000000"/>
            </a:solidFill>
            <a:round/>
            <a:headEnd/>
            <a:tailEnd/>
          </a:ln>
        </p:spPr>
        <p:txBody>
          <a:bodyPr/>
          <a:lstStyle/>
          <a:p>
            <a:endParaRPr lang="en-US"/>
          </a:p>
        </p:txBody>
      </p:sp>
      <p:sp>
        <p:nvSpPr>
          <p:cNvPr id="59400" name="Rectangle 8"/>
          <p:cNvSpPr>
            <a:spLocks noChangeArrowheads="1"/>
          </p:cNvSpPr>
          <p:nvPr/>
        </p:nvSpPr>
        <p:spPr bwMode="auto">
          <a:xfrm>
            <a:off x="4819650" y="952500"/>
            <a:ext cx="762000" cy="1828800"/>
          </a:xfrm>
          <a:prstGeom prst="rect">
            <a:avLst/>
          </a:prstGeom>
          <a:solidFill>
            <a:srgbClr val="FFFFFF"/>
          </a:solidFill>
          <a:ln w="9525">
            <a:solidFill>
              <a:srgbClr val="000000"/>
            </a:solidFill>
            <a:miter lim="800000"/>
            <a:headEnd/>
            <a:tailEnd/>
          </a:ln>
        </p:spPr>
        <p:txBody>
          <a:bodyPr/>
          <a:lstStyle/>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endParaRPr lang="en-US">
              <a:latin typeface="Times New Roman" pitchFamily="18" charset="0"/>
            </a:endParaRPr>
          </a:p>
          <a:p>
            <a:pPr eaLnBrk="1" hangingPunct="1"/>
            <a:r>
              <a:rPr lang="en-US">
                <a:latin typeface="Times New Roman" pitchFamily="18" charset="0"/>
              </a:rPr>
              <a:t>Limit</a:t>
            </a:r>
          </a:p>
          <a:p>
            <a:pPr eaLnBrk="1" hangingPunct="1"/>
            <a:endParaRPr lang="en-US">
              <a:latin typeface="Times New Roman" pitchFamily="18" charset="0"/>
            </a:endParaRPr>
          </a:p>
        </p:txBody>
      </p:sp>
      <p:sp>
        <p:nvSpPr>
          <p:cNvPr id="59401" name="Rectangle 9"/>
          <p:cNvSpPr>
            <a:spLocks noChangeArrowheads="1"/>
          </p:cNvSpPr>
          <p:nvPr/>
        </p:nvSpPr>
        <p:spPr bwMode="auto">
          <a:xfrm>
            <a:off x="5600700" y="952500"/>
            <a:ext cx="685800" cy="1828800"/>
          </a:xfrm>
          <a:prstGeom prst="rect">
            <a:avLst/>
          </a:prstGeom>
          <a:solidFill>
            <a:srgbClr val="FFFFFF"/>
          </a:solidFill>
          <a:ln w="9525">
            <a:solidFill>
              <a:srgbClr val="000000"/>
            </a:solidFill>
            <a:miter lim="800000"/>
            <a:headEnd/>
            <a:tailEnd/>
          </a:ln>
        </p:spPr>
        <p:txBody>
          <a:bodyPr/>
          <a:lstStyle/>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endParaRPr lang="en-US">
              <a:latin typeface="Times New Roman" pitchFamily="18" charset="0"/>
            </a:endParaRPr>
          </a:p>
          <a:p>
            <a:pPr eaLnBrk="1" hangingPunct="1"/>
            <a:r>
              <a:rPr lang="en-US">
                <a:latin typeface="Times New Roman" pitchFamily="18" charset="0"/>
              </a:rPr>
              <a:t>Base</a:t>
            </a:r>
          </a:p>
        </p:txBody>
      </p:sp>
      <p:sp>
        <p:nvSpPr>
          <p:cNvPr id="59402" name="Line 10"/>
          <p:cNvSpPr>
            <a:spLocks noChangeShapeType="1"/>
          </p:cNvSpPr>
          <p:nvPr/>
        </p:nvSpPr>
        <p:spPr bwMode="auto">
          <a:xfrm>
            <a:off x="4838700" y="1581150"/>
            <a:ext cx="1447800" cy="19050"/>
          </a:xfrm>
          <a:prstGeom prst="line">
            <a:avLst/>
          </a:prstGeom>
          <a:noFill/>
          <a:ln w="9525">
            <a:solidFill>
              <a:srgbClr val="000000"/>
            </a:solidFill>
            <a:round/>
            <a:headEnd/>
            <a:tailEnd/>
          </a:ln>
        </p:spPr>
        <p:txBody>
          <a:bodyPr/>
          <a:lstStyle/>
          <a:p>
            <a:endParaRPr lang="en-US"/>
          </a:p>
        </p:txBody>
      </p:sp>
      <p:sp>
        <p:nvSpPr>
          <p:cNvPr id="59403" name="Line 11"/>
          <p:cNvSpPr>
            <a:spLocks noChangeShapeType="1"/>
          </p:cNvSpPr>
          <p:nvPr/>
        </p:nvSpPr>
        <p:spPr bwMode="auto">
          <a:xfrm flipV="1">
            <a:off x="4895850" y="1971675"/>
            <a:ext cx="1428750" cy="19050"/>
          </a:xfrm>
          <a:prstGeom prst="line">
            <a:avLst/>
          </a:prstGeom>
          <a:noFill/>
          <a:ln w="9525">
            <a:solidFill>
              <a:srgbClr val="000000"/>
            </a:solidFill>
            <a:round/>
            <a:headEnd/>
            <a:tailEnd/>
          </a:ln>
        </p:spPr>
        <p:txBody>
          <a:bodyPr/>
          <a:lstStyle/>
          <a:p>
            <a:endParaRPr lang="en-US"/>
          </a:p>
        </p:txBody>
      </p:sp>
      <p:sp>
        <p:nvSpPr>
          <p:cNvPr id="59404" name="Line 12"/>
          <p:cNvSpPr>
            <a:spLocks noChangeShapeType="1"/>
          </p:cNvSpPr>
          <p:nvPr/>
        </p:nvSpPr>
        <p:spPr bwMode="auto">
          <a:xfrm>
            <a:off x="1943100" y="3667125"/>
            <a:ext cx="323850" cy="0"/>
          </a:xfrm>
          <a:prstGeom prst="line">
            <a:avLst/>
          </a:prstGeom>
          <a:noFill/>
          <a:ln w="9525">
            <a:solidFill>
              <a:srgbClr val="000000"/>
            </a:solidFill>
            <a:round/>
            <a:headEnd/>
            <a:tailEnd type="triangle" w="med" len="med"/>
          </a:ln>
        </p:spPr>
        <p:txBody>
          <a:bodyPr/>
          <a:lstStyle/>
          <a:p>
            <a:endParaRPr lang="en-US"/>
          </a:p>
        </p:txBody>
      </p:sp>
      <p:sp>
        <p:nvSpPr>
          <p:cNvPr id="59405" name="Line 13"/>
          <p:cNvSpPr>
            <a:spLocks noChangeShapeType="1"/>
          </p:cNvSpPr>
          <p:nvPr/>
        </p:nvSpPr>
        <p:spPr bwMode="auto">
          <a:xfrm>
            <a:off x="3238500" y="3905250"/>
            <a:ext cx="0" cy="361950"/>
          </a:xfrm>
          <a:prstGeom prst="line">
            <a:avLst/>
          </a:prstGeom>
          <a:noFill/>
          <a:ln w="9525">
            <a:solidFill>
              <a:srgbClr val="000000"/>
            </a:solidFill>
            <a:round/>
            <a:headEnd/>
            <a:tailEnd/>
          </a:ln>
        </p:spPr>
        <p:txBody>
          <a:bodyPr/>
          <a:lstStyle/>
          <a:p>
            <a:endParaRPr lang="en-US"/>
          </a:p>
        </p:txBody>
      </p:sp>
      <p:sp>
        <p:nvSpPr>
          <p:cNvPr id="59406" name="Line 14"/>
          <p:cNvSpPr>
            <a:spLocks noChangeShapeType="1"/>
          </p:cNvSpPr>
          <p:nvPr/>
        </p:nvSpPr>
        <p:spPr bwMode="auto">
          <a:xfrm>
            <a:off x="3257550" y="4267200"/>
            <a:ext cx="628650" cy="0"/>
          </a:xfrm>
          <a:prstGeom prst="line">
            <a:avLst/>
          </a:prstGeom>
          <a:noFill/>
          <a:ln w="9525">
            <a:solidFill>
              <a:srgbClr val="000000"/>
            </a:solidFill>
            <a:round/>
            <a:headEnd/>
            <a:tailEnd type="triangle" w="med" len="med"/>
          </a:ln>
        </p:spPr>
        <p:txBody>
          <a:bodyPr/>
          <a:lstStyle/>
          <a:p>
            <a:endParaRPr lang="en-US"/>
          </a:p>
        </p:txBody>
      </p:sp>
      <p:sp>
        <p:nvSpPr>
          <p:cNvPr id="59407" name="Line 15"/>
          <p:cNvSpPr>
            <a:spLocks noChangeShapeType="1"/>
          </p:cNvSpPr>
          <p:nvPr/>
        </p:nvSpPr>
        <p:spPr bwMode="auto">
          <a:xfrm>
            <a:off x="4457700" y="4705350"/>
            <a:ext cx="0" cy="819150"/>
          </a:xfrm>
          <a:prstGeom prst="line">
            <a:avLst/>
          </a:prstGeom>
          <a:noFill/>
          <a:ln w="9525">
            <a:solidFill>
              <a:srgbClr val="000000"/>
            </a:solidFill>
            <a:round/>
            <a:headEnd/>
            <a:tailEnd type="triangle" w="med" len="med"/>
          </a:ln>
        </p:spPr>
        <p:txBody>
          <a:bodyPr/>
          <a:lstStyle/>
          <a:p>
            <a:endParaRPr lang="en-US"/>
          </a:p>
        </p:txBody>
      </p:sp>
      <p:sp>
        <p:nvSpPr>
          <p:cNvPr id="59408" name="Line 16"/>
          <p:cNvSpPr>
            <a:spLocks noChangeShapeType="1"/>
          </p:cNvSpPr>
          <p:nvPr/>
        </p:nvSpPr>
        <p:spPr bwMode="auto">
          <a:xfrm>
            <a:off x="5124450" y="4286250"/>
            <a:ext cx="1238250" cy="0"/>
          </a:xfrm>
          <a:prstGeom prst="line">
            <a:avLst/>
          </a:prstGeom>
          <a:noFill/>
          <a:ln w="9525">
            <a:solidFill>
              <a:srgbClr val="000000"/>
            </a:solidFill>
            <a:round/>
            <a:headEnd/>
            <a:tailEnd type="triangle" w="med" len="med"/>
          </a:ln>
        </p:spPr>
        <p:txBody>
          <a:bodyPr/>
          <a:lstStyle/>
          <a:p>
            <a:endParaRPr lang="en-US"/>
          </a:p>
        </p:txBody>
      </p:sp>
      <p:sp>
        <p:nvSpPr>
          <p:cNvPr id="59409" name="Line 17"/>
          <p:cNvSpPr>
            <a:spLocks noChangeShapeType="1"/>
          </p:cNvSpPr>
          <p:nvPr/>
        </p:nvSpPr>
        <p:spPr bwMode="auto">
          <a:xfrm>
            <a:off x="7010400" y="4267200"/>
            <a:ext cx="304800" cy="0"/>
          </a:xfrm>
          <a:prstGeom prst="line">
            <a:avLst/>
          </a:prstGeom>
          <a:noFill/>
          <a:ln w="9525">
            <a:solidFill>
              <a:srgbClr val="000000"/>
            </a:solidFill>
            <a:round/>
            <a:headEnd/>
            <a:tailEnd type="triangle" w="med" len="med"/>
          </a:ln>
        </p:spPr>
        <p:txBody>
          <a:bodyPr/>
          <a:lstStyle/>
          <a:p>
            <a:endParaRPr lang="en-US"/>
          </a:p>
        </p:txBody>
      </p:sp>
      <p:sp>
        <p:nvSpPr>
          <p:cNvPr id="59410" name="Line 18"/>
          <p:cNvSpPr>
            <a:spLocks noChangeShapeType="1"/>
          </p:cNvSpPr>
          <p:nvPr/>
        </p:nvSpPr>
        <p:spPr bwMode="auto">
          <a:xfrm>
            <a:off x="6686550" y="1885950"/>
            <a:ext cx="0" cy="2076450"/>
          </a:xfrm>
          <a:prstGeom prst="line">
            <a:avLst/>
          </a:prstGeom>
          <a:noFill/>
          <a:ln w="9525">
            <a:solidFill>
              <a:srgbClr val="000000"/>
            </a:solidFill>
            <a:round/>
            <a:headEnd/>
            <a:tailEnd type="triangle" w="med" len="med"/>
          </a:ln>
        </p:spPr>
        <p:txBody>
          <a:bodyPr/>
          <a:lstStyle/>
          <a:p>
            <a:endParaRPr lang="en-US"/>
          </a:p>
        </p:txBody>
      </p:sp>
      <p:sp>
        <p:nvSpPr>
          <p:cNvPr id="59411" name="Rectangle 19"/>
          <p:cNvSpPr>
            <a:spLocks noChangeArrowheads="1"/>
          </p:cNvSpPr>
          <p:nvPr/>
        </p:nvSpPr>
        <p:spPr bwMode="auto">
          <a:xfrm>
            <a:off x="4819650" y="3028950"/>
            <a:ext cx="1600200" cy="361950"/>
          </a:xfrm>
          <a:prstGeom prst="rect">
            <a:avLst/>
          </a:prstGeom>
          <a:noFill/>
          <a:ln w="9525">
            <a:noFill/>
            <a:miter lim="800000"/>
            <a:headEnd/>
            <a:tailEnd/>
          </a:ln>
        </p:spPr>
        <p:txBody>
          <a:bodyPr wrap="none" anchor="ctr"/>
          <a:lstStyle/>
          <a:p>
            <a:pPr algn="ctr" eaLnBrk="1" hangingPunct="1"/>
            <a:r>
              <a:rPr lang="en-US" sz="2400">
                <a:latin typeface="Times New Roman" pitchFamily="18" charset="0"/>
              </a:rPr>
              <a:t>Segment table</a:t>
            </a:r>
          </a:p>
        </p:txBody>
      </p:sp>
      <p:sp>
        <p:nvSpPr>
          <p:cNvPr id="59412" name="Rectangle 20"/>
          <p:cNvSpPr>
            <a:spLocks noChangeArrowheads="1"/>
          </p:cNvSpPr>
          <p:nvPr/>
        </p:nvSpPr>
        <p:spPr bwMode="auto">
          <a:xfrm>
            <a:off x="2419350" y="5676900"/>
            <a:ext cx="4305300" cy="438150"/>
          </a:xfrm>
          <a:prstGeom prst="rect">
            <a:avLst/>
          </a:prstGeom>
          <a:noFill/>
          <a:ln w="9525">
            <a:noFill/>
            <a:miter lim="800000"/>
            <a:headEnd/>
            <a:tailEnd/>
          </a:ln>
        </p:spPr>
        <p:txBody>
          <a:bodyPr wrap="none" anchor="ctr"/>
          <a:lstStyle/>
          <a:p>
            <a:pPr algn="ctr" eaLnBrk="1" hangingPunct="1"/>
            <a:r>
              <a:rPr lang="en-US" sz="2400">
                <a:latin typeface="Times New Roman" pitchFamily="18" charset="0"/>
              </a:rPr>
              <a:t>Trap; addressing error</a:t>
            </a:r>
          </a:p>
        </p:txBody>
      </p:sp>
      <p:sp>
        <p:nvSpPr>
          <p:cNvPr id="59413" name="Line 21"/>
          <p:cNvSpPr>
            <a:spLocks noChangeShapeType="1"/>
          </p:cNvSpPr>
          <p:nvPr/>
        </p:nvSpPr>
        <p:spPr bwMode="auto">
          <a:xfrm>
            <a:off x="4495800" y="1733550"/>
            <a:ext cx="0" cy="2171700"/>
          </a:xfrm>
          <a:prstGeom prst="line">
            <a:avLst/>
          </a:prstGeom>
          <a:noFill/>
          <a:ln w="9525">
            <a:solidFill>
              <a:schemeClr val="tx1"/>
            </a:solidFill>
            <a:round/>
            <a:headEnd/>
            <a:tailEnd type="triangle" w="med" len="med"/>
          </a:ln>
        </p:spPr>
        <p:txBody>
          <a:bodyPr wrap="none"/>
          <a:lstStyle/>
          <a:p>
            <a:endParaRPr lang="en-US"/>
          </a:p>
        </p:txBody>
      </p:sp>
      <p:sp>
        <p:nvSpPr>
          <p:cNvPr id="59414" name="Line 22"/>
          <p:cNvSpPr>
            <a:spLocks noChangeShapeType="1"/>
          </p:cNvSpPr>
          <p:nvPr/>
        </p:nvSpPr>
        <p:spPr bwMode="auto">
          <a:xfrm>
            <a:off x="4495800" y="1714500"/>
            <a:ext cx="342900" cy="0"/>
          </a:xfrm>
          <a:prstGeom prst="line">
            <a:avLst/>
          </a:prstGeom>
          <a:noFill/>
          <a:ln w="9525">
            <a:solidFill>
              <a:schemeClr val="tx1"/>
            </a:solidFill>
            <a:round/>
            <a:headEnd/>
            <a:tailEnd/>
          </a:ln>
        </p:spPr>
        <p:txBody>
          <a:bodyPr wrap="none"/>
          <a:lstStyle/>
          <a:p>
            <a:endParaRPr lang="en-US"/>
          </a:p>
        </p:txBody>
      </p:sp>
      <p:sp>
        <p:nvSpPr>
          <p:cNvPr id="59415" name="Line 23"/>
          <p:cNvSpPr>
            <a:spLocks noChangeShapeType="1"/>
          </p:cNvSpPr>
          <p:nvPr/>
        </p:nvSpPr>
        <p:spPr bwMode="auto">
          <a:xfrm>
            <a:off x="6286500" y="1866900"/>
            <a:ext cx="400050" cy="0"/>
          </a:xfrm>
          <a:prstGeom prst="line">
            <a:avLst/>
          </a:prstGeom>
          <a:noFill/>
          <a:ln w="9525">
            <a:solidFill>
              <a:schemeClr val="tx1"/>
            </a:solidFill>
            <a:round/>
            <a:headEnd/>
            <a:tailEnd/>
          </a:ln>
        </p:spPr>
        <p:txBody>
          <a:bodyPr wrap="none"/>
          <a:lstStyle/>
          <a:p>
            <a:endParaRPr lang="en-US"/>
          </a:p>
        </p:txBody>
      </p:sp>
      <p:sp>
        <p:nvSpPr>
          <p:cNvPr id="59416" name="Line 24"/>
          <p:cNvSpPr>
            <a:spLocks noChangeShapeType="1"/>
          </p:cNvSpPr>
          <p:nvPr/>
        </p:nvSpPr>
        <p:spPr bwMode="auto">
          <a:xfrm>
            <a:off x="2571750" y="1276350"/>
            <a:ext cx="2000250" cy="0"/>
          </a:xfrm>
          <a:prstGeom prst="line">
            <a:avLst/>
          </a:prstGeom>
          <a:noFill/>
          <a:ln w="9525">
            <a:solidFill>
              <a:schemeClr val="tx1"/>
            </a:solidFill>
            <a:round/>
            <a:headEnd/>
            <a:tailEnd type="triangle" w="med" len="med"/>
          </a:ln>
        </p:spPr>
        <p:txBody>
          <a:bodyPr wrap="none"/>
          <a:lstStyle/>
          <a:p>
            <a:endParaRPr lang="en-US"/>
          </a:p>
        </p:txBody>
      </p:sp>
      <p:sp>
        <p:nvSpPr>
          <p:cNvPr id="59417" name="Line 25"/>
          <p:cNvSpPr>
            <a:spLocks noChangeShapeType="1"/>
          </p:cNvSpPr>
          <p:nvPr/>
        </p:nvSpPr>
        <p:spPr bwMode="auto">
          <a:xfrm>
            <a:off x="2571750" y="1276350"/>
            <a:ext cx="0" cy="2152650"/>
          </a:xfrm>
          <a:prstGeom prst="line">
            <a:avLst/>
          </a:prstGeom>
          <a:noFill/>
          <a:ln w="9525">
            <a:solidFill>
              <a:schemeClr val="tx1"/>
            </a:solidFill>
            <a:round/>
            <a:headEnd/>
            <a:tailEnd/>
          </a:ln>
        </p:spPr>
        <p:txBody>
          <a:bodyPr wrap="none"/>
          <a:lstStyle/>
          <a:p>
            <a:endParaRPr lang="en-US"/>
          </a:p>
        </p:txBody>
      </p:sp>
      <p:sp>
        <p:nvSpPr>
          <p:cNvPr id="59418" name="Left Brace 25"/>
          <p:cNvSpPr>
            <a:spLocks/>
          </p:cNvSpPr>
          <p:nvPr/>
        </p:nvSpPr>
        <p:spPr bwMode="auto">
          <a:xfrm>
            <a:off x="4572000" y="990600"/>
            <a:ext cx="76200" cy="609600"/>
          </a:xfrm>
          <a:prstGeom prst="leftBrace">
            <a:avLst>
              <a:gd name="adj1" fmla="val 8333"/>
              <a:gd name="adj2" fmla="val 50000"/>
            </a:avLst>
          </a:prstGeom>
          <a:solidFill>
            <a:schemeClr val="accent1"/>
          </a:solidFill>
          <a:ln w="9525" algn="ctr">
            <a:solidFill>
              <a:schemeClr val="tx1"/>
            </a:solidFill>
            <a:round/>
            <a:headEnd/>
            <a:tailEnd/>
          </a:ln>
        </p:spPr>
        <p:txBody>
          <a:bodyPr/>
          <a:lstStyle/>
          <a:p>
            <a:endParaRPr lang="en-US"/>
          </a:p>
        </p:txBody>
      </p:sp>
      <p:sp>
        <p:nvSpPr>
          <p:cNvPr id="59419" name="TextBox 26"/>
          <p:cNvSpPr txBox="1">
            <a:spLocks noChangeArrowheads="1"/>
          </p:cNvSpPr>
          <p:nvPr/>
        </p:nvSpPr>
        <p:spPr bwMode="auto">
          <a:xfrm>
            <a:off x="4191000" y="1066800"/>
            <a:ext cx="300038" cy="369888"/>
          </a:xfrm>
          <a:prstGeom prst="rect">
            <a:avLst/>
          </a:prstGeom>
          <a:noFill/>
          <a:ln w="9525">
            <a:noFill/>
            <a:miter lim="800000"/>
            <a:headEnd/>
            <a:tailEnd/>
          </a:ln>
        </p:spPr>
        <p:txBody>
          <a:bodyPr wrap="none">
            <a:spAutoFit/>
          </a:bodyPr>
          <a:lstStyle/>
          <a:p>
            <a:r>
              <a:rPr lang="en-US"/>
              <a:t>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57200" y="274638"/>
            <a:ext cx="8229600" cy="647700"/>
          </a:xfrm>
        </p:spPr>
        <p:txBody>
          <a:bodyPr/>
          <a:lstStyle/>
          <a:p>
            <a:pPr eaLnBrk="1" hangingPunct="1"/>
            <a:r>
              <a:rPr lang="en-US" sz="4000" smtClean="0"/>
              <a:t>Segmentation Architecture</a:t>
            </a:r>
          </a:p>
        </p:txBody>
      </p:sp>
      <p:sp>
        <p:nvSpPr>
          <p:cNvPr id="60419" name="Rectangle 3"/>
          <p:cNvSpPr>
            <a:spLocks noGrp="1" noChangeArrowheads="1"/>
          </p:cNvSpPr>
          <p:nvPr>
            <p:ph type="body" idx="1"/>
          </p:nvPr>
        </p:nvSpPr>
        <p:spPr>
          <a:xfrm>
            <a:off x="1066800" y="1066800"/>
            <a:ext cx="7620000" cy="5638800"/>
          </a:xfrm>
        </p:spPr>
        <p:txBody>
          <a:bodyPr/>
          <a:lstStyle/>
          <a:p>
            <a:pPr eaLnBrk="1" hangingPunct="1">
              <a:lnSpc>
                <a:spcPct val="90000"/>
              </a:lnSpc>
            </a:pPr>
            <a:r>
              <a:rPr lang="en-US" sz="2800" i="1" smtClean="0"/>
              <a:t>Segment table</a:t>
            </a:r>
            <a:r>
              <a:rPr lang="en-US" sz="2800" smtClean="0"/>
              <a:t> – maps two-dimensional physical addresses; each table entry has:</a:t>
            </a:r>
          </a:p>
          <a:p>
            <a:pPr lvl="1" eaLnBrk="1" hangingPunct="1">
              <a:lnSpc>
                <a:spcPct val="90000"/>
              </a:lnSpc>
            </a:pPr>
            <a:r>
              <a:rPr lang="en-US" smtClean="0"/>
              <a:t>base – contains the starting physical address where the segments reside in memory.</a:t>
            </a:r>
          </a:p>
          <a:p>
            <a:pPr lvl="1" eaLnBrk="1" hangingPunct="1">
              <a:lnSpc>
                <a:spcPct val="90000"/>
              </a:lnSpc>
            </a:pPr>
            <a:r>
              <a:rPr lang="en-US" i="1" smtClean="0"/>
              <a:t>limit</a:t>
            </a:r>
            <a:r>
              <a:rPr lang="en-US" smtClean="0"/>
              <a:t> – specifies the length of the segment.</a:t>
            </a:r>
          </a:p>
          <a:p>
            <a:pPr eaLnBrk="1" hangingPunct="1">
              <a:lnSpc>
                <a:spcPct val="90000"/>
              </a:lnSpc>
            </a:pPr>
            <a:r>
              <a:rPr lang="en-US" sz="2800" i="1" smtClean="0"/>
              <a:t>Segment-table base register (STBR)</a:t>
            </a:r>
            <a:r>
              <a:rPr lang="en-US" sz="2800" smtClean="0"/>
              <a:t> points to the segment table’s location in memory.</a:t>
            </a:r>
          </a:p>
          <a:p>
            <a:pPr eaLnBrk="1" hangingPunct="1">
              <a:lnSpc>
                <a:spcPct val="90000"/>
              </a:lnSpc>
            </a:pPr>
            <a:r>
              <a:rPr lang="en-US" sz="2800" i="1" smtClean="0"/>
              <a:t>Segment-table length register (STLR)</a:t>
            </a:r>
            <a:r>
              <a:rPr lang="en-US" sz="2800" smtClean="0"/>
              <a:t> indicates number of segments used by a program;</a:t>
            </a:r>
          </a:p>
          <a:p>
            <a:pPr eaLnBrk="1" hangingPunct="1">
              <a:lnSpc>
                <a:spcPct val="90000"/>
              </a:lnSpc>
              <a:buFontTx/>
              <a:buNone/>
            </a:pPr>
            <a:r>
              <a:rPr lang="en-US" sz="2800" smtClean="0"/>
              <a:t>     segment number </a:t>
            </a:r>
            <a:r>
              <a:rPr lang="en-US" sz="2800" i="1" smtClean="0"/>
              <a:t>s</a:t>
            </a:r>
            <a:r>
              <a:rPr lang="en-US" sz="2800" smtClean="0"/>
              <a:t> is legal if </a:t>
            </a:r>
            <a:r>
              <a:rPr lang="en-US" sz="2800" i="1" smtClean="0"/>
              <a:t>s</a:t>
            </a:r>
            <a:r>
              <a:rPr lang="en-US" sz="2800" smtClean="0"/>
              <a:t> &lt; STLR.</a:t>
            </a:r>
          </a:p>
          <a:p>
            <a:pPr eaLnBrk="1" hangingPunct="1">
              <a:lnSpc>
                <a:spcPct val="90000"/>
              </a:lnSpc>
            </a:pPr>
            <a:endParaRPr lang="en-US" sz="280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Line 4"/>
          <p:cNvSpPr>
            <a:spLocks noChangeShapeType="1"/>
          </p:cNvSpPr>
          <p:nvPr/>
        </p:nvSpPr>
        <p:spPr bwMode="auto">
          <a:xfrm>
            <a:off x="2057400" y="533400"/>
            <a:ext cx="0" cy="4800600"/>
          </a:xfrm>
          <a:prstGeom prst="line">
            <a:avLst/>
          </a:prstGeom>
          <a:noFill/>
          <a:ln w="28575">
            <a:solidFill>
              <a:schemeClr val="tx1"/>
            </a:solidFill>
            <a:round/>
            <a:headEnd/>
            <a:tailEnd/>
          </a:ln>
        </p:spPr>
        <p:txBody>
          <a:bodyPr/>
          <a:lstStyle/>
          <a:p>
            <a:endParaRPr lang="en-US"/>
          </a:p>
        </p:txBody>
      </p:sp>
      <p:sp>
        <p:nvSpPr>
          <p:cNvPr id="9219" name="Line 5"/>
          <p:cNvSpPr>
            <a:spLocks noChangeShapeType="1"/>
          </p:cNvSpPr>
          <p:nvPr/>
        </p:nvSpPr>
        <p:spPr bwMode="auto">
          <a:xfrm>
            <a:off x="1676400" y="5105400"/>
            <a:ext cx="6248400" cy="0"/>
          </a:xfrm>
          <a:prstGeom prst="line">
            <a:avLst/>
          </a:prstGeom>
          <a:noFill/>
          <a:ln w="28575">
            <a:solidFill>
              <a:schemeClr val="tx1"/>
            </a:solidFill>
            <a:round/>
            <a:headEnd/>
            <a:tailEnd/>
          </a:ln>
        </p:spPr>
        <p:txBody>
          <a:bodyPr/>
          <a:lstStyle/>
          <a:p>
            <a:endParaRPr lang="en-US"/>
          </a:p>
        </p:txBody>
      </p:sp>
      <p:sp>
        <p:nvSpPr>
          <p:cNvPr id="9220" name="Text Box 6"/>
          <p:cNvSpPr txBox="1">
            <a:spLocks noChangeArrowheads="1"/>
          </p:cNvSpPr>
          <p:nvPr/>
        </p:nvSpPr>
        <p:spPr bwMode="auto">
          <a:xfrm>
            <a:off x="1889125" y="5334000"/>
            <a:ext cx="396875" cy="366713"/>
          </a:xfrm>
          <a:prstGeom prst="rect">
            <a:avLst/>
          </a:prstGeom>
          <a:noFill/>
          <a:ln w="9525">
            <a:noFill/>
            <a:miter lim="800000"/>
            <a:headEnd/>
            <a:tailEnd/>
          </a:ln>
        </p:spPr>
        <p:txBody>
          <a:bodyPr>
            <a:spAutoFit/>
          </a:bodyPr>
          <a:lstStyle/>
          <a:p>
            <a:pPr>
              <a:spcBef>
                <a:spcPct val="50000"/>
              </a:spcBef>
            </a:pPr>
            <a:r>
              <a:rPr lang="en-US">
                <a:solidFill>
                  <a:srgbClr val="FF0000"/>
                </a:solidFill>
              </a:rPr>
              <a:t>0</a:t>
            </a:r>
          </a:p>
        </p:txBody>
      </p:sp>
      <p:sp>
        <p:nvSpPr>
          <p:cNvPr id="9221" name="Text Box 8"/>
          <p:cNvSpPr txBox="1">
            <a:spLocks noChangeArrowheads="1"/>
          </p:cNvSpPr>
          <p:nvPr/>
        </p:nvSpPr>
        <p:spPr bwMode="auto">
          <a:xfrm>
            <a:off x="3108325" y="5218113"/>
            <a:ext cx="4197350" cy="366712"/>
          </a:xfrm>
          <a:prstGeom prst="rect">
            <a:avLst/>
          </a:prstGeom>
          <a:noFill/>
          <a:ln w="9525">
            <a:noFill/>
            <a:miter lim="800000"/>
            <a:headEnd/>
            <a:tailEnd/>
          </a:ln>
        </p:spPr>
        <p:txBody>
          <a:bodyPr wrap="none">
            <a:spAutoFit/>
          </a:bodyPr>
          <a:lstStyle/>
          <a:p>
            <a:r>
              <a:rPr lang="en-US">
                <a:solidFill>
                  <a:srgbClr val="FF0000"/>
                </a:solidFill>
              </a:rPr>
              <a:t>Fraction of access involving only level 1</a:t>
            </a:r>
          </a:p>
        </p:txBody>
      </p:sp>
      <p:sp>
        <p:nvSpPr>
          <p:cNvPr id="9222" name="Text Box 9"/>
          <p:cNvSpPr txBox="1">
            <a:spLocks noChangeArrowheads="1"/>
          </p:cNvSpPr>
          <p:nvPr/>
        </p:nvSpPr>
        <p:spPr bwMode="auto">
          <a:xfrm>
            <a:off x="7832725" y="5141913"/>
            <a:ext cx="311150" cy="366712"/>
          </a:xfrm>
          <a:prstGeom prst="rect">
            <a:avLst/>
          </a:prstGeom>
          <a:noFill/>
          <a:ln w="9525">
            <a:noFill/>
            <a:miter lim="800000"/>
            <a:headEnd/>
            <a:tailEnd/>
          </a:ln>
        </p:spPr>
        <p:txBody>
          <a:bodyPr wrap="none">
            <a:spAutoFit/>
          </a:bodyPr>
          <a:lstStyle/>
          <a:p>
            <a:r>
              <a:rPr lang="en-US">
                <a:solidFill>
                  <a:srgbClr val="FF0000"/>
                </a:solidFill>
              </a:rPr>
              <a:t>1</a:t>
            </a:r>
          </a:p>
        </p:txBody>
      </p:sp>
      <p:sp>
        <p:nvSpPr>
          <p:cNvPr id="9223" name="Line 10"/>
          <p:cNvSpPr>
            <a:spLocks noChangeShapeType="1"/>
          </p:cNvSpPr>
          <p:nvPr/>
        </p:nvSpPr>
        <p:spPr bwMode="auto">
          <a:xfrm>
            <a:off x="1981200" y="4114800"/>
            <a:ext cx="152400" cy="0"/>
          </a:xfrm>
          <a:prstGeom prst="line">
            <a:avLst/>
          </a:prstGeom>
          <a:noFill/>
          <a:ln w="9525">
            <a:solidFill>
              <a:schemeClr val="tx1"/>
            </a:solidFill>
            <a:round/>
            <a:headEnd/>
            <a:tailEnd/>
          </a:ln>
        </p:spPr>
        <p:txBody>
          <a:bodyPr/>
          <a:lstStyle/>
          <a:p>
            <a:endParaRPr lang="en-US"/>
          </a:p>
        </p:txBody>
      </p:sp>
      <p:sp>
        <p:nvSpPr>
          <p:cNvPr id="9224" name="Line 11"/>
          <p:cNvSpPr>
            <a:spLocks noChangeShapeType="1"/>
          </p:cNvSpPr>
          <p:nvPr/>
        </p:nvSpPr>
        <p:spPr bwMode="auto">
          <a:xfrm>
            <a:off x="1905000" y="1828800"/>
            <a:ext cx="228600" cy="0"/>
          </a:xfrm>
          <a:prstGeom prst="line">
            <a:avLst/>
          </a:prstGeom>
          <a:noFill/>
          <a:ln w="9525">
            <a:solidFill>
              <a:schemeClr val="tx1"/>
            </a:solidFill>
            <a:round/>
            <a:headEnd/>
            <a:tailEnd/>
          </a:ln>
        </p:spPr>
        <p:txBody>
          <a:bodyPr/>
          <a:lstStyle/>
          <a:p>
            <a:endParaRPr lang="en-US"/>
          </a:p>
        </p:txBody>
      </p:sp>
      <p:sp>
        <p:nvSpPr>
          <p:cNvPr id="9225" name="Line 12"/>
          <p:cNvSpPr>
            <a:spLocks noChangeShapeType="1"/>
          </p:cNvSpPr>
          <p:nvPr/>
        </p:nvSpPr>
        <p:spPr bwMode="auto">
          <a:xfrm>
            <a:off x="1981200" y="762000"/>
            <a:ext cx="152400" cy="0"/>
          </a:xfrm>
          <a:prstGeom prst="line">
            <a:avLst/>
          </a:prstGeom>
          <a:noFill/>
          <a:ln w="9525">
            <a:solidFill>
              <a:schemeClr val="tx1"/>
            </a:solidFill>
            <a:round/>
            <a:headEnd/>
            <a:tailEnd/>
          </a:ln>
        </p:spPr>
        <p:txBody>
          <a:bodyPr/>
          <a:lstStyle/>
          <a:p>
            <a:endParaRPr lang="en-US"/>
          </a:p>
        </p:txBody>
      </p:sp>
      <p:sp>
        <p:nvSpPr>
          <p:cNvPr id="9226" name="Text Box 13"/>
          <p:cNvSpPr txBox="1">
            <a:spLocks noChangeArrowheads="1"/>
          </p:cNvSpPr>
          <p:nvPr/>
        </p:nvSpPr>
        <p:spPr bwMode="auto">
          <a:xfrm>
            <a:off x="1371600" y="3962400"/>
            <a:ext cx="609600" cy="366713"/>
          </a:xfrm>
          <a:prstGeom prst="rect">
            <a:avLst/>
          </a:prstGeom>
          <a:noFill/>
          <a:ln w="9525">
            <a:noFill/>
            <a:miter lim="800000"/>
            <a:headEnd/>
            <a:tailEnd/>
          </a:ln>
        </p:spPr>
        <p:txBody>
          <a:bodyPr>
            <a:spAutoFit/>
          </a:bodyPr>
          <a:lstStyle/>
          <a:p>
            <a:pPr>
              <a:spcBef>
                <a:spcPct val="50000"/>
              </a:spcBef>
            </a:pPr>
            <a:r>
              <a:rPr lang="en-US">
                <a:solidFill>
                  <a:srgbClr val="FF0000"/>
                </a:solidFill>
              </a:rPr>
              <a:t>T1</a:t>
            </a:r>
          </a:p>
        </p:txBody>
      </p:sp>
      <p:sp>
        <p:nvSpPr>
          <p:cNvPr id="9227" name="Text Box 14"/>
          <p:cNvSpPr txBox="1">
            <a:spLocks noChangeArrowheads="1"/>
          </p:cNvSpPr>
          <p:nvPr/>
        </p:nvSpPr>
        <p:spPr bwMode="auto">
          <a:xfrm>
            <a:off x="1203325" y="1636713"/>
            <a:ext cx="450850" cy="366712"/>
          </a:xfrm>
          <a:prstGeom prst="rect">
            <a:avLst/>
          </a:prstGeom>
          <a:noFill/>
          <a:ln w="9525">
            <a:noFill/>
            <a:miter lim="800000"/>
            <a:headEnd/>
            <a:tailEnd/>
          </a:ln>
        </p:spPr>
        <p:txBody>
          <a:bodyPr wrap="none">
            <a:spAutoFit/>
          </a:bodyPr>
          <a:lstStyle/>
          <a:p>
            <a:r>
              <a:rPr lang="en-US">
                <a:solidFill>
                  <a:srgbClr val="FF0000"/>
                </a:solidFill>
              </a:rPr>
              <a:t>T2</a:t>
            </a:r>
          </a:p>
        </p:txBody>
      </p:sp>
      <p:sp>
        <p:nvSpPr>
          <p:cNvPr id="9228" name="Text Box 15"/>
          <p:cNvSpPr txBox="1">
            <a:spLocks noChangeArrowheads="1"/>
          </p:cNvSpPr>
          <p:nvPr/>
        </p:nvSpPr>
        <p:spPr bwMode="auto">
          <a:xfrm>
            <a:off x="1143000" y="609600"/>
            <a:ext cx="850900" cy="366713"/>
          </a:xfrm>
          <a:prstGeom prst="rect">
            <a:avLst/>
          </a:prstGeom>
          <a:noFill/>
          <a:ln w="9525">
            <a:noFill/>
            <a:miter lim="800000"/>
            <a:headEnd/>
            <a:tailEnd/>
          </a:ln>
        </p:spPr>
        <p:txBody>
          <a:bodyPr wrap="none">
            <a:spAutoFit/>
          </a:bodyPr>
          <a:lstStyle/>
          <a:p>
            <a:r>
              <a:rPr lang="en-US">
                <a:solidFill>
                  <a:srgbClr val="FF0000"/>
                </a:solidFill>
              </a:rPr>
              <a:t>T1+T2</a:t>
            </a:r>
          </a:p>
        </p:txBody>
      </p:sp>
      <p:sp>
        <p:nvSpPr>
          <p:cNvPr id="9229" name="Line 16"/>
          <p:cNvSpPr>
            <a:spLocks noChangeShapeType="1"/>
          </p:cNvSpPr>
          <p:nvPr/>
        </p:nvSpPr>
        <p:spPr bwMode="auto">
          <a:xfrm>
            <a:off x="2057400" y="762000"/>
            <a:ext cx="5791200" cy="3429000"/>
          </a:xfrm>
          <a:prstGeom prst="line">
            <a:avLst/>
          </a:prstGeom>
          <a:noFill/>
          <a:ln w="28575">
            <a:solidFill>
              <a:srgbClr val="7030A0"/>
            </a:solidFill>
            <a:round/>
            <a:headEnd/>
            <a:tailEnd/>
          </a:ln>
        </p:spPr>
        <p:txBody>
          <a:bodyPr/>
          <a:lstStyle/>
          <a:p>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Oval 2"/>
          <p:cNvSpPr>
            <a:spLocks noChangeArrowheads="1"/>
          </p:cNvSpPr>
          <p:nvPr/>
        </p:nvSpPr>
        <p:spPr bwMode="auto">
          <a:xfrm>
            <a:off x="685800" y="1447800"/>
            <a:ext cx="3105150" cy="4781550"/>
          </a:xfrm>
          <a:prstGeom prst="ellipse">
            <a:avLst/>
          </a:prstGeom>
          <a:noFill/>
          <a:ln w="9525">
            <a:solidFill>
              <a:schemeClr val="tx1"/>
            </a:solidFill>
            <a:round/>
            <a:headEnd/>
            <a:tailEnd/>
          </a:ln>
        </p:spPr>
        <p:txBody>
          <a:bodyPr wrap="none" anchor="ctr"/>
          <a:lstStyle/>
          <a:p>
            <a:endParaRPr lang="en-US"/>
          </a:p>
        </p:txBody>
      </p:sp>
      <p:sp>
        <p:nvSpPr>
          <p:cNvPr id="61443" name="Rectangle 3"/>
          <p:cNvSpPr>
            <a:spLocks noChangeArrowheads="1"/>
          </p:cNvSpPr>
          <p:nvPr/>
        </p:nvSpPr>
        <p:spPr bwMode="auto">
          <a:xfrm>
            <a:off x="1828800" y="2057400"/>
            <a:ext cx="952500" cy="609600"/>
          </a:xfrm>
          <a:prstGeom prst="rect">
            <a:avLst/>
          </a:prstGeom>
          <a:noFill/>
          <a:ln w="9525">
            <a:solidFill>
              <a:schemeClr val="tx1"/>
            </a:solidFill>
            <a:miter lim="800000"/>
            <a:headEnd/>
            <a:tailEnd/>
          </a:ln>
        </p:spPr>
        <p:txBody>
          <a:bodyPr wrap="none" anchor="ctr"/>
          <a:lstStyle/>
          <a:p>
            <a:pPr algn="ctr" eaLnBrk="1" hangingPunct="1"/>
            <a:r>
              <a:rPr lang="en-US" sz="2400">
                <a:latin typeface="Times New Roman" pitchFamily="18" charset="0"/>
              </a:rPr>
              <a:t>Seg 0</a:t>
            </a:r>
          </a:p>
        </p:txBody>
      </p:sp>
      <p:sp>
        <p:nvSpPr>
          <p:cNvPr id="61444" name="Rectangle 4"/>
          <p:cNvSpPr>
            <a:spLocks noChangeArrowheads="1"/>
          </p:cNvSpPr>
          <p:nvPr/>
        </p:nvSpPr>
        <p:spPr bwMode="auto">
          <a:xfrm>
            <a:off x="2667000" y="3124200"/>
            <a:ext cx="742950" cy="876300"/>
          </a:xfrm>
          <a:prstGeom prst="rect">
            <a:avLst/>
          </a:prstGeom>
          <a:noFill/>
          <a:ln w="9525">
            <a:solidFill>
              <a:schemeClr val="tx1"/>
            </a:solidFill>
            <a:miter lim="800000"/>
            <a:headEnd/>
            <a:tailEnd/>
          </a:ln>
        </p:spPr>
        <p:txBody>
          <a:bodyPr wrap="none" anchor="ctr"/>
          <a:lstStyle/>
          <a:p>
            <a:pPr algn="ctr" eaLnBrk="1" hangingPunct="1"/>
            <a:r>
              <a:rPr lang="en-US" sz="2400">
                <a:latin typeface="Times New Roman" pitchFamily="18" charset="0"/>
              </a:rPr>
              <a:t>Seg 3</a:t>
            </a:r>
          </a:p>
        </p:txBody>
      </p:sp>
      <p:sp>
        <p:nvSpPr>
          <p:cNvPr id="61445" name="Rectangle 5"/>
          <p:cNvSpPr>
            <a:spLocks noChangeArrowheads="1"/>
          </p:cNvSpPr>
          <p:nvPr/>
        </p:nvSpPr>
        <p:spPr bwMode="auto">
          <a:xfrm>
            <a:off x="2514600" y="4343400"/>
            <a:ext cx="838200" cy="685800"/>
          </a:xfrm>
          <a:prstGeom prst="rect">
            <a:avLst/>
          </a:prstGeom>
          <a:noFill/>
          <a:ln w="9525">
            <a:solidFill>
              <a:schemeClr val="tx1"/>
            </a:solidFill>
            <a:miter lim="800000"/>
            <a:headEnd/>
            <a:tailEnd/>
          </a:ln>
        </p:spPr>
        <p:txBody>
          <a:bodyPr wrap="none" anchor="ctr"/>
          <a:lstStyle/>
          <a:p>
            <a:pPr algn="ctr" eaLnBrk="1" hangingPunct="1"/>
            <a:r>
              <a:rPr lang="en-US" sz="2400">
                <a:latin typeface="Times New Roman" pitchFamily="18" charset="0"/>
              </a:rPr>
              <a:t>Seg 4</a:t>
            </a:r>
          </a:p>
        </p:txBody>
      </p:sp>
      <p:sp>
        <p:nvSpPr>
          <p:cNvPr id="61446" name="Rectangle 6"/>
          <p:cNvSpPr>
            <a:spLocks noChangeArrowheads="1"/>
          </p:cNvSpPr>
          <p:nvPr/>
        </p:nvSpPr>
        <p:spPr bwMode="auto">
          <a:xfrm>
            <a:off x="990600" y="3124200"/>
            <a:ext cx="857250" cy="1352550"/>
          </a:xfrm>
          <a:prstGeom prst="rect">
            <a:avLst/>
          </a:prstGeom>
          <a:noFill/>
          <a:ln w="9525">
            <a:solidFill>
              <a:schemeClr val="tx1"/>
            </a:solidFill>
            <a:miter lim="800000"/>
            <a:headEnd/>
            <a:tailEnd/>
          </a:ln>
        </p:spPr>
        <p:txBody>
          <a:bodyPr wrap="none" anchor="ctr"/>
          <a:lstStyle/>
          <a:p>
            <a:pPr algn="ctr" eaLnBrk="1" hangingPunct="1"/>
            <a:r>
              <a:rPr lang="en-US" sz="2400">
                <a:latin typeface="Times New Roman" pitchFamily="18" charset="0"/>
              </a:rPr>
              <a:t>Seg 1</a:t>
            </a:r>
          </a:p>
        </p:txBody>
      </p:sp>
      <p:sp>
        <p:nvSpPr>
          <p:cNvPr id="61447" name="Rectangle 7"/>
          <p:cNvSpPr>
            <a:spLocks noChangeArrowheads="1"/>
          </p:cNvSpPr>
          <p:nvPr/>
        </p:nvSpPr>
        <p:spPr bwMode="auto">
          <a:xfrm>
            <a:off x="1447800" y="4876800"/>
            <a:ext cx="819150" cy="857250"/>
          </a:xfrm>
          <a:prstGeom prst="rect">
            <a:avLst/>
          </a:prstGeom>
          <a:noFill/>
          <a:ln w="9525">
            <a:solidFill>
              <a:schemeClr val="tx1"/>
            </a:solidFill>
            <a:miter lim="800000"/>
            <a:headEnd/>
            <a:tailEnd/>
          </a:ln>
        </p:spPr>
        <p:txBody>
          <a:bodyPr wrap="none" anchor="ctr"/>
          <a:lstStyle/>
          <a:p>
            <a:pPr algn="ctr" eaLnBrk="1" hangingPunct="1"/>
            <a:r>
              <a:rPr lang="en-US" sz="2400">
                <a:latin typeface="Times New Roman" pitchFamily="18" charset="0"/>
              </a:rPr>
              <a:t>Seg 2</a:t>
            </a:r>
          </a:p>
        </p:txBody>
      </p:sp>
      <p:graphicFrame>
        <p:nvGraphicFramePr>
          <p:cNvPr id="74819" name="Group 67"/>
          <p:cNvGraphicFramePr>
            <a:graphicFrameLocks noGrp="1"/>
          </p:cNvGraphicFramePr>
          <p:nvPr/>
        </p:nvGraphicFramePr>
        <p:xfrm>
          <a:off x="4114800" y="2667000"/>
          <a:ext cx="2209800" cy="3016252"/>
        </p:xfrm>
        <a:graphic>
          <a:graphicData uri="http://schemas.openxmlformats.org/drawingml/2006/table">
            <a:tbl>
              <a:tblPr/>
              <a:tblGrid>
                <a:gridCol w="588963">
                  <a:extLst>
                    <a:ext uri="{9D8B030D-6E8A-4147-A177-3AD203B41FA5}">
                      <a16:colId xmlns:a16="http://schemas.microsoft.com/office/drawing/2014/main" val="20000"/>
                    </a:ext>
                  </a:extLst>
                </a:gridCol>
                <a:gridCol w="884237">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tblGrid>
              <a:tr h="503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Limit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Base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1400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3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6300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3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4300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1100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3200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3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4700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74790" name="Group 38"/>
          <p:cNvGraphicFramePr>
            <a:graphicFrameLocks noGrp="1"/>
          </p:cNvGraphicFramePr>
          <p:nvPr/>
        </p:nvGraphicFramePr>
        <p:xfrm>
          <a:off x="7581900" y="654050"/>
          <a:ext cx="876300" cy="5862321"/>
        </p:xfrm>
        <a:graphic>
          <a:graphicData uri="http://schemas.openxmlformats.org/drawingml/2006/table">
            <a:tbl>
              <a:tblPr/>
              <a:tblGrid>
                <a:gridCol w="876300">
                  <a:extLst>
                    <a:ext uri="{9D8B030D-6E8A-4147-A177-3AD203B41FA5}">
                      <a16:colId xmlns:a16="http://schemas.microsoft.com/office/drawing/2014/main" val="20000"/>
                    </a:ext>
                  </a:extLst>
                </a:gridCol>
              </a:tblGrid>
              <a:tr h="819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4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Seg 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731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93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Seg 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73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Seg 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0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Seg 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15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28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Seg 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61498" name="Rectangle 58"/>
          <p:cNvSpPr>
            <a:spLocks noChangeArrowheads="1"/>
          </p:cNvSpPr>
          <p:nvPr/>
        </p:nvSpPr>
        <p:spPr bwMode="auto">
          <a:xfrm>
            <a:off x="6915150" y="2914650"/>
            <a:ext cx="571500" cy="228600"/>
          </a:xfrm>
          <a:prstGeom prst="rect">
            <a:avLst/>
          </a:prstGeom>
          <a:noFill/>
          <a:ln w="9525">
            <a:noFill/>
            <a:miter lim="800000"/>
            <a:headEnd/>
            <a:tailEnd/>
          </a:ln>
        </p:spPr>
        <p:txBody>
          <a:bodyPr wrap="none" anchor="ctr"/>
          <a:lstStyle/>
          <a:p>
            <a:pPr algn="ctr" eaLnBrk="1" hangingPunct="1"/>
            <a:r>
              <a:rPr lang="en-US">
                <a:latin typeface="Times New Roman" pitchFamily="18" charset="0"/>
              </a:rPr>
              <a:t>3200</a:t>
            </a:r>
          </a:p>
        </p:txBody>
      </p:sp>
      <p:sp>
        <p:nvSpPr>
          <p:cNvPr id="61499" name="Rectangle 59"/>
          <p:cNvSpPr>
            <a:spLocks noChangeArrowheads="1"/>
          </p:cNvSpPr>
          <p:nvPr/>
        </p:nvSpPr>
        <p:spPr bwMode="auto">
          <a:xfrm>
            <a:off x="6858000" y="4057650"/>
            <a:ext cx="571500" cy="228600"/>
          </a:xfrm>
          <a:prstGeom prst="rect">
            <a:avLst/>
          </a:prstGeom>
          <a:noFill/>
          <a:ln w="9525">
            <a:noFill/>
            <a:miter lim="800000"/>
            <a:headEnd/>
            <a:tailEnd/>
          </a:ln>
        </p:spPr>
        <p:txBody>
          <a:bodyPr wrap="none" anchor="ctr"/>
          <a:lstStyle/>
          <a:p>
            <a:pPr algn="ctr" eaLnBrk="1" hangingPunct="1"/>
            <a:r>
              <a:rPr lang="en-US">
                <a:latin typeface="Times New Roman" pitchFamily="18" charset="0"/>
              </a:rPr>
              <a:t>4300</a:t>
            </a:r>
          </a:p>
        </p:txBody>
      </p:sp>
      <p:sp>
        <p:nvSpPr>
          <p:cNvPr id="61500" name="Rectangle 60"/>
          <p:cNvSpPr>
            <a:spLocks noChangeArrowheads="1"/>
          </p:cNvSpPr>
          <p:nvPr/>
        </p:nvSpPr>
        <p:spPr bwMode="auto">
          <a:xfrm>
            <a:off x="6858000" y="4495800"/>
            <a:ext cx="571500" cy="228600"/>
          </a:xfrm>
          <a:prstGeom prst="rect">
            <a:avLst/>
          </a:prstGeom>
          <a:noFill/>
          <a:ln w="9525">
            <a:noFill/>
            <a:miter lim="800000"/>
            <a:headEnd/>
            <a:tailEnd/>
          </a:ln>
        </p:spPr>
        <p:txBody>
          <a:bodyPr wrap="none" anchor="ctr"/>
          <a:lstStyle/>
          <a:p>
            <a:pPr algn="ctr" eaLnBrk="1" hangingPunct="1"/>
            <a:r>
              <a:rPr lang="en-US">
                <a:latin typeface="Times New Roman" pitchFamily="18" charset="0"/>
              </a:rPr>
              <a:t>4700</a:t>
            </a:r>
          </a:p>
        </p:txBody>
      </p:sp>
      <p:sp>
        <p:nvSpPr>
          <p:cNvPr id="61501" name="Rectangle 61"/>
          <p:cNvSpPr>
            <a:spLocks noChangeArrowheads="1"/>
          </p:cNvSpPr>
          <p:nvPr/>
        </p:nvSpPr>
        <p:spPr bwMode="auto">
          <a:xfrm>
            <a:off x="6877050" y="5200650"/>
            <a:ext cx="571500" cy="228600"/>
          </a:xfrm>
          <a:prstGeom prst="rect">
            <a:avLst/>
          </a:prstGeom>
          <a:noFill/>
          <a:ln w="9525">
            <a:noFill/>
            <a:miter lim="800000"/>
            <a:headEnd/>
            <a:tailEnd/>
          </a:ln>
        </p:spPr>
        <p:txBody>
          <a:bodyPr wrap="none" anchor="ctr"/>
          <a:lstStyle/>
          <a:p>
            <a:pPr algn="ctr" eaLnBrk="1" hangingPunct="1"/>
            <a:r>
              <a:rPr lang="en-US">
                <a:latin typeface="Times New Roman" pitchFamily="18" charset="0"/>
              </a:rPr>
              <a:t>5700</a:t>
            </a:r>
          </a:p>
        </p:txBody>
      </p:sp>
      <p:sp>
        <p:nvSpPr>
          <p:cNvPr id="61502" name="Rectangle 62"/>
          <p:cNvSpPr>
            <a:spLocks noChangeArrowheads="1"/>
          </p:cNvSpPr>
          <p:nvPr/>
        </p:nvSpPr>
        <p:spPr bwMode="auto">
          <a:xfrm>
            <a:off x="6858000" y="5810250"/>
            <a:ext cx="571500" cy="228600"/>
          </a:xfrm>
          <a:prstGeom prst="rect">
            <a:avLst/>
          </a:prstGeom>
          <a:noFill/>
          <a:ln w="9525">
            <a:noFill/>
            <a:miter lim="800000"/>
            <a:headEnd/>
            <a:tailEnd/>
          </a:ln>
        </p:spPr>
        <p:txBody>
          <a:bodyPr wrap="none" anchor="ctr"/>
          <a:lstStyle/>
          <a:p>
            <a:pPr algn="ctr" eaLnBrk="1" hangingPunct="1"/>
            <a:r>
              <a:rPr lang="en-US">
                <a:latin typeface="Times New Roman" pitchFamily="18" charset="0"/>
              </a:rPr>
              <a:t>6300</a:t>
            </a:r>
          </a:p>
        </p:txBody>
      </p:sp>
      <p:sp>
        <p:nvSpPr>
          <p:cNvPr id="61503" name="Rectangle 63"/>
          <p:cNvSpPr>
            <a:spLocks noChangeArrowheads="1"/>
          </p:cNvSpPr>
          <p:nvPr/>
        </p:nvSpPr>
        <p:spPr bwMode="auto">
          <a:xfrm>
            <a:off x="6877050" y="6305550"/>
            <a:ext cx="571500" cy="228600"/>
          </a:xfrm>
          <a:prstGeom prst="rect">
            <a:avLst/>
          </a:prstGeom>
          <a:noFill/>
          <a:ln w="9525">
            <a:noFill/>
            <a:miter lim="800000"/>
            <a:headEnd/>
            <a:tailEnd/>
          </a:ln>
        </p:spPr>
        <p:txBody>
          <a:bodyPr wrap="none" anchor="ctr"/>
          <a:lstStyle/>
          <a:p>
            <a:pPr algn="ctr" eaLnBrk="1" hangingPunct="1"/>
            <a:r>
              <a:rPr lang="en-US">
                <a:latin typeface="Times New Roman" pitchFamily="18" charset="0"/>
              </a:rPr>
              <a:t>6700</a:t>
            </a:r>
          </a:p>
        </p:txBody>
      </p:sp>
      <p:sp>
        <p:nvSpPr>
          <p:cNvPr id="61504" name="Rectangle 64"/>
          <p:cNvSpPr>
            <a:spLocks noChangeArrowheads="1"/>
          </p:cNvSpPr>
          <p:nvPr/>
        </p:nvSpPr>
        <p:spPr bwMode="auto">
          <a:xfrm>
            <a:off x="6877050" y="1371600"/>
            <a:ext cx="571500" cy="228600"/>
          </a:xfrm>
          <a:prstGeom prst="rect">
            <a:avLst/>
          </a:prstGeom>
          <a:noFill/>
          <a:ln w="9525">
            <a:noFill/>
            <a:miter lim="800000"/>
            <a:headEnd/>
            <a:tailEnd/>
          </a:ln>
        </p:spPr>
        <p:txBody>
          <a:bodyPr wrap="none" anchor="ctr"/>
          <a:lstStyle/>
          <a:p>
            <a:pPr algn="ctr" eaLnBrk="1" hangingPunct="1"/>
            <a:r>
              <a:rPr lang="en-US">
                <a:latin typeface="Times New Roman" pitchFamily="18" charset="0"/>
              </a:rPr>
              <a:t>1400</a:t>
            </a:r>
          </a:p>
        </p:txBody>
      </p:sp>
      <p:sp>
        <p:nvSpPr>
          <p:cNvPr id="61505" name="Rectangle 65"/>
          <p:cNvSpPr>
            <a:spLocks noChangeArrowheads="1"/>
          </p:cNvSpPr>
          <p:nvPr/>
        </p:nvSpPr>
        <p:spPr bwMode="auto">
          <a:xfrm>
            <a:off x="6896100" y="1771650"/>
            <a:ext cx="571500" cy="228600"/>
          </a:xfrm>
          <a:prstGeom prst="rect">
            <a:avLst/>
          </a:prstGeom>
          <a:noFill/>
          <a:ln w="9525">
            <a:noFill/>
            <a:miter lim="800000"/>
            <a:headEnd/>
            <a:tailEnd/>
          </a:ln>
        </p:spPr>
        <p:txBody>
          <a:bodyPr wrap="none" anchor="ctr"/>
          <a:lstStyle/>
          <a:p>
            <a:pPr algn="ctr" eaLnBrk="1" hangingPunct="1"/>
            <a:r>
              <a:rPr lang="en-US">
                <a:latin typeface="Times New Roman" pitchFamily="18" charset="0"/>
              </a:rPr>
              <a:t>2400</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smtClean="0"/>
              <a:t>Segmentation Architecture (Cont.)</a:t>
            </a:r>
          </a:p>
        </p:txBody>
      </p:sp>
      <p:sp>
        <p:nvSpPr>
          <p:cNvPr id="62467" name="Rectangle 3"/>
          <p:cNvSpPr>
            <a:spLocks noGrp="1" noChangeArrowheads="1"/>
          </p:cNvSpPr>
          <p:nvPr>
            <p:ph type="body" idx="1"/>
          </p:nvPr>
        </p:nvSpPr>
        <p:spPr/>
        <p:txBody>
          <a:bodyPr/>
          <a:lstStyle/>
          <a:p>
            <a:pPr eaLnBrk="1" hangingPunct="1">
              <a:lnSpc>
                <a:spcPct val="90000"/>
              </a:lnSpc>
            </a:pPr>
            <a:r>
              <a:rPr lang="en-US" sz="2800" smtClean="0"/>
              <a:t>Relocation.</a:t>
            </a:r>
          </a:p>
          <a:p>
            <a:pPr lvl="1" eaLnBrk="1" hangingPunct="1">
              <a:lnSpc>
                <a:spcPct val="90000"/>
              </a:lnSpc>
            </a:pPr>
            <a:r>
              <a:rPr lang="en-US" sz="2400" smtClean="0"/>
              <a:t>dynamic</a:t>
            </a:r>
          </a:p>
          <a:p>
            <a:pPr lvl="1" eaLnBrk="1" hangingPunct="1">
              <a:lnSpc>
                <a:spcPct val="90000"/>
              </a:lnSpc>
            </a:pPr>
            <a:r>
              <a:rPr lang="en-US" sz="2400" smtClean="0"/>
              <a:t>by segment table </a:t>
            </a:r>
          </a:p>
          <a:p>
            <a:pPr eaLnBrk="1" hangingPunct="1">
              <a:lnSpc>
                <a:spcPct val="90000"/>
              </a:lnSpc>
            </a:pPr>
            <a:r>
              <a:rPr lang="en-US" sz="2800" smtClean="0"/>
              <a:t>Sharing.</a:t>
            </a:r>
          </a:p>
          <a:p>
            <a:pPr lvl="1" eaLnBrk="1" hangingPunct="1">
              <a:lnSpc>
                <a:spcPct val="90000"/>
              </a:lnSpc>
            </a:pPr>
            <a:r>
              <a:rPr lang="en-US" sz="2400" smtClean="0"/>
              <a:t>shared segments</a:t>
            </a:r>
          </a:p>
          <a:p>
            <a:pPr lvl="1" eaLnBrk="1" hangingPunct="1">
              <a:lnSpc>
                <a:spcPct val="90000"/>
              </a:lnSpc>
            </a:pPr>
            <a:r>
              <a:rPr lang="en-US" sz="2400" smtClean="0"/>
              <a:t>same segment number </a:t>
            </a:r>
          </a:p>
          <a:p>
            <a:pPr eaLnBrk="1" hangingPunct="1">
              <a:lnSpc>
                <a:spcPct val="90000"/>
              </a:lnSpc>
            </a:pPr>
            <a:r>
              <a:rPr lang="en-US" sz="2800" smtClean="0"/>
              <a:t>Allocation.</a:t>
            </a:r>
          </a:p>
          <a:p>
            <a:pPr lvl="1" eaLnBrk="1" hangingPunct="1">
              <a:lnSpc>
                <a:spcPct val="90000"/>
              </a:lnSpc>
            </a:pPr>
            <a:r>
              <a:rPr lang="en-US" sz="2400" smtClean="0"/>
              <a:t>first fit/best fit</a:t>
            </a:r>
          </a:p>
          <a:p>
            <a:pPr lvl="1" eaLnBrk="1" hangingPunct="1">
              <a:lnSpc>
                <a:spcPct val="90000"/>
              </a:lnSpc>
            </a:pPr>
            <a:r>
              <a:rPr lang="en-US" sz="2400" smtClean="0"/>
              <a:t>external fragmentation</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57200" y="274638"/>
            <a:ext cx="8229600" cy="792162"/>
          </a:xfrm>
        </p:spPr>
        <p:txBody>
          <a:bodyPr/>
          <a:lstStyle/>
          <a:p>
            <a:pPr eaLnBrk="1" hangingPunct="1"/>
            <a:r>
              <a:rPr lang="en-US" smtClean="0"/>
              <a:t>Sharing of segments</a:t>
            </a:r>
          </a:p>
        </p:txBody>
      </p:sp>
      <p:pic>
        <p:nvPicPr>
          <p:cNvPr id="63491" name="Picture 3"/>
          <p:cNvPicPr>
            <a:picLocks noChangeAspect="1" noChangeArrowheads="1"/>
          </p:cNvPicPr>
          <p:nvPr/>
        </p:nvPicPr>
        <p:blipFill>
          <a:blip r:embed="rId3" cstate="print"/>
          <a:srcRect l="13220" t="877" r="12987" b="1785"/>
          <a:stretch>
            <a:fillRect/>
          </a:stretch>
        </p:blipFill>
        <p:spPr bwMode="auto">
          <a:xfrm>
            <a:off x="533400" y="1263650"/>
            <a:ext cx="7315200" cy="5213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sz="4000" smtClean="0"/>
              <a:t>Segmentation In 80X86 Processor</a:t>
            </a:r>
          </a:p>
        </p:txBody>
      </p:sp>
      <p:sp>
        <p:nvSpPr>
          <p:cNvPr id="64515" name="Rectangle 3"/>
          <p:cNvSpPr>
            <a:spLocks noGrp="1" noChangeArrowheads="1"/>
          </p:cNvSpPr>
          <p:nvPr>
            <p:ph type="body" idx="1"/>
          </p:nvPr>
        </p:nvSpPr>
        <p:spPr>
          <a:xfrm>
            <a:off x="457200" y="1600200"/>
            <a:ext cx="8229600" cy="4876800"/>
          </a:xfrm>
        </p:spPr>
        <p:txBody>
          <a:bodyPr/>
          <a:lstStyle/>
          <a:p>
            <a:pPr eaLnBrk="1" hangingPunct="1"/>
            <a:r>
              <a:rPr lang="en-US" smtClean="0"/>
              <a:t>Address is specified as Segment : Offset</a:t>
            </a:r>
          </a:p>
          <a:p>
            <a:pPr eaLnBrk="1" hangingPunct="1"/>
            <a:r>
              <a:rPr lang="en-US" smtClean="0"/>
              <a:t>X86 Processor has Several segment registers</a:t>
            </a:r>
          </a:p>
          <a:p>
            <a:pPr lvl="1" eaLnBrk="1" hangingPunct="1"/>
            <a:r>
              <a:rPr lang="en-US" smtClean="0"/>
              <a:t>CS (code segment)</a:t>
            </a:r>
          </a:p>
          <a:p>
            <a:pPr lvl="1" eaLnBrk="1" hangingPunct="1"/>
            <a:r>
              <a:rPr lang="en-US" smtClean="0"/>
              <a:t>DS (Data Segment)</a:t>
            </a:r>
          </a:p>
          <a:p>
            <a:pPr lvl="1" eaLnBrk="1" hangingPunct="1"/>
            <a:r>
              <a:rPr lang="en-US" smtClean="0"/>
              <a:t>SS (Stack segment )</a:t>
            </a:r>
          </a:p>
          <a:p>
            <a:pPr lvl="1" eaLnBrk="1" hangingPunct="1"/>
            <a:r>
              <a:rPr lang="en-US" smtClean="0"/>
              <a:t>ES (Extra segment)</a:t>
            </a:r>
          </a:p>
          <a:p>
            <a:pPr lvl="1" eaLnBrk="1" hangingPunct="1"/>
            <a:r>
              <a:rPr lang="en-US" smtClean="0"/>
              <a:t>GS &amp; FS segment</a:t>
            </a:r>
          </a:p>
          <a:p>
            <a:pPr lvl="1" eaLnBrk="1" hangingPunct="1"/>
            <a:endParaRPr lang="en-US"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4"/>
          <p:cNvPicPr>
            <a:picLocks noChangeAspect="1" noChangeArrowheads="1"/>
          </p:cNvPicPr>
          <p:nvPr/>
        </p:nvPicPr>
        <p:blipFill>
          <a:blip r:embed="rId3" cstate="print"/>
          <a:srcRect/>
          <a:stretch>
            <a:fillRect/>
          </a:stretch>
        </p:blipFill>
        <p:spPr bwMode="auto">
          <a:xfrm>
            <a:off x="228600" y="304800"/>
            <a:ext cx="8915400" cy="624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6"/>
          <p:cNvPicPr>
            <a:picLocks noChangeAspect="1" noChangeArrowheads="1"/>
          </p:cNvPicPr>
          <p:nvPr/>
        </p:nvPicPr>
        <p:blipFill>
          <a:blip r:embed="rId3" cstate="print"/>
          <a:srcRect/>
          <a:stretch>
            <a:fillRect/>
          </a:stretch>
        </p:blipFill>
        <p:spPr bwMode="auto">
          <a:xfrm>
            <a:off x="914400" y="1066800"/>
            <a:ext cx="7696200" cy="5051425"/>
          </a:xfrm>
          <a:prstGeom prst="rect">
            <a:avLst/>
          </a:prstGeom>
          <a:noFill/>
          <a:ln w="9525">
            <a:noFill/>
            <a:miter lim="800000"/>
            <a:headEnd/>
            <a:tailEnd/>
          </a:ln>
        </p:spPr>
      </p:pic>
      <p:pic>
        <p:nvPicPr>
          <p:cNvPr id="66563" name="Picture 7"/>
          <p:cNvPicPr>
            <a:picLocks noChangeAspect="1" noChangeArrowheads="1"/>
          </p:cNvPicPr>
          <p:nvPr/>
        </p:nvPicPr>
        <p:blipFill>
          <a:blip r:embed="rId4" cstate="print"/>
          <a:srcRect/>
          <a:stretch>
            <a:fillRect/>
          </a:stretch>
        </p:blipFill>
        <p:spPr bwMode="auto">
          <a:xfrm>
            <a:off x="3200400" y="6172200"/>
            <a:ext cx="3505200" cy="401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5"/>
          <p:cNvPicPr>
            <a:picLocks noChangeAspect="1" noChangeArrowheads="1"/>
          </p:cNvPicPr>
          <p:nvPr/>
        </p:nvPicPr>
        <p:blipFill>
          <a:blip r:embed="rId3" cstate="print"/>
          <a:srcRect/>
          <a:stretch>
            <a:fillRect/>
          </a:stretch>
        </p:blipFill>
        <p:spPr bwMode="auto">
          <a:xfrm>
            <a:off x="914400" y="2057400"/>
            <a:ext cx="7010400" cy="2819400"/>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smtClean="0"/>
              <a:t>Memory Management Registers</a:t>
            </a:r>
          </a:p>
        </p:txBody>
      </p:sp>
      <p:sp>
        <p:nvSpPr>
          <p:cNvPr id="68611" name="Rectangle 4"/>
          <p:cNvSpPr>
            <a:spLocks noGrp="1" noChangeArrowheads="1"/>
          </p:cNvSpPr>
          <p:nvPr>
            <p:ph type="body" idx="1"/>
          </p:nvPr>
        </p:nvSpPr>
        <p:spPr>
          <a:xfrm>
            <a:off x="457200" y="1600200"/>
            <a:ext cx="8534400" cy="4525963"/>
          </a:xfrm>
        </p:spPr>
        <p:txBody>
          <a:bodyPr/>
          <a:lstStyle/>
          <a:p>
            <a:pPr eaLnBrk="1" hangingPunct="1">
              <a:lnSpc>
                <a:spcPct val="90000"/>
              </a:lnSpc>
            </a:pPr>
            <a:r>
              <a:rPr lang="en-US" smtClean="0"/>
              <a:t>Processor provides 4 memory management registers :</a:t>
            </a:r>
          </a:p>
          <a:p>
            <a:pPr lvl="1" eaLnBrk="1" hangingPunct="1">
              <a:lnSpc>
                <a:spcPct val="90000"/>
              </a:lnSpc>
            </a:pPr>
            <a:r>
              <a:rPr lang="en-US" smtClean="0"/>
              <a:t>GDTR Global descriptor table register</a:t>
            </a:r>
          </a:p>
          <a:p>
            <a:pPr lvl="1" eaLnBrk="1" hangingPunct="1">
              <a:lnSpc>
                <a:spcPct val="90000"/>
              </a:lnSpc>
            </a:pPr>
            <a:r>
              <a:rPr lang="en-US" smtClean="0"/>
              <a:t>LDTR Local Descriptor Table register</a:t>
            </a:r>
          </a:p>
          <a:p>
            <a:pPr lvl="1" eaLnBrk="1" hangingPunct="1">
              <a:lnSpc>
                <a:spcPct val="90000"/>
              </a:lnSpc>
            </a:pPr>
            <a:r>
              <a:rPr lang="en-US" smtClean="0"/>
              <a:t>IDTR Interrupt descriptor Table register</a:t>
            </a:r>
          </a:p>
          <a:p>
            <a:pPr lvl="1" eaLnBrk="1" hangingPunct="1">
              <a:lnSpc>
                <a:spcPct val="90000"/>
              </a:lnSpc>
            </a:pPr>
            <a:r>
              <a:rPr lang="en-US" smtClean="0"/>
              <a:t>TR Task register</a:t>
            </a:r>
          </a:p>
          <a:p>
            <a:pPr eaLnBrk="1" hangingPunct="1">
              <a:lnSpc>
                <a:spcPct val="90000"/>
              </a:lnSpc>
            </a:pPr>
            <a:r>
              <a:rPr lang="en-US" smtClean="0"/>
              <a:t>These registers specify the location of data structure which control segmented memory management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4"/>
          <p:cNvPicPr>
            <a:picLocks noChangeAspect="1" noChangeArrowheads="1"/>
          </p:cNvPicPr>
          <p:nvPr/>
        </p:nvPicPr>
        <p:blipFill>
          <a:blip r:embed="rId3" cstate="print"/>
          <a:srcRect/>
          <a:stretch>
            <a:fillRect/>
          </a:stretch>
        </p:blipFill>
        <p:spPr bwMode="auto">
          <a:xfrm>
            <a:off x="304800" y="609600"/>
            <a:ext cx="8382000" cy="5791200"/>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smtClean="0"/>
              <a:t>GDTR Register</a:t>
            </a:r>
          </a:p>
        </p:txBody>
      </p:sp>
      <p:sp>
        <p:nvSpPr>
          <p:cNvPr id="70659" name="Rectangle 3"/>
          <p:cNvSpPr>
            <a:spLocks noGrp="1" noChangeArrowheads="1"/>
          </p:cNvSpPr>
          <p:nvPr>
            <p:ph type="body" idx="1"/>
          </p:nvPr>
        </p:nvSpPr>
        <p:spPr/>
        <p:txBody>
          <a:bodyPr/>
          <a:lstStyle/>
          <a:p>
            <a:pPr eaLnBrk="1" hangingPunct="1"/>
            <a:r>
              <a:rPr lang="en-US" smtClean="0"/>
              <a:t>GDTR Holds</a:t>
            </a:r>
          </a:p>
          <a:p>
            <a:pPr lvl="1" eaLnBrk="1" hangingPunct="1"/>
            <a:r>
              <a:rPr lang="en-US" smtClean="0"/>
              <a:t>32 Bit Base address of GDT</a:t>
            </a:r>
          </a:p>
          <a:p>
            <a:pPr lvl="1" eaLnBrk="1" hangingPunct="1"/>
            <a:r>
              <a:rPr lang="en-US" smtClean="0"/>
              <a:t>16 bit limit value , defining size of GDT</a:t>
            </a:r>
          </a:p>
          <a:p>
            <a:pPr lvl="1" eaLnBrk="1" hangingPunct="1"/>
            <a:r>
              <a:rPr lang="en-US" smtClean="0"/>
              <a:t>On Power up/reset, Base part is set to 0 and limit is set to FFFFH</a:t>
            </a:r>
          </a:p>
          <a:p>
            <a:pPr eaLnBrk="1" hangingPunct="1"/>
            <a:r>
              <a:rPr lang="en-US" smtClean="0"/>
              <a:t>Each entry of GDT is of 8 bytes</a:t>
            </a:r>
          </a:p>
          <a:p>
            <a:pPr eaLnBrk="1" hangingPunct="1"/>
            <a:r>
              <a:rPr lang="en-US" smtClean="0"/>
              <a:t>LGDT, SGDT instruction can be used to load / store  GDTR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body" idx="1"/>
          </p:nvPr>
        </p:nvSpPr>
        <p:spPr>
          <a:xfrm>
            <a:off x="457200" y="838200"/>
            <a:ext cx="8229600" cy="5287963"/>
          </a:xfrm>
        </p:spPr>
        <p:txBody>
          <a:bodyPr/>
          <a:lstStyle/>
          <a:p>
            <a:pPr eaLnBrk="1" hangingPunct="1"/>
            <a:r>
              <a:rPr lang="en-US" smtClean="0">
                <a:solidFill>
                  <a:srgbClr val="D21A90"/>
                </a:solidFill>
              </a:rPr>
              <a:t>We observe that if memory access at level 2 is less frequent then overall access time is close to level 1 access time</a:t>
            </a:r>
          </a:p>
          <a:p>
            <a:pPr eaLnBrk="1" hangingPunct="1">
              <a:buFontTx/>
              <a:buNone/>
            </a:pPr>
            <a:endParaRPr lang="en-US" smtClean="0"/>
          </a:p>
          <a:p>
            <a:pPr eaLnBrk="1" hangingPunct="1"/>
            <a:r>
              <a:rPr lang="en-US" smtClean="0"/>
              <a:t>The basis for validity of this condition is a principal known as </a:t>
            </a:r>
            <a:r>
              <a:rPr lang="en-US" smtClean="0">
                <a:solidFill>
                  <a:srgbClr val="7030A0"/>
                </a:solidFill>
              </a:rPr>
              <a:t>locality of reference</a:t>
            </a:r>
          </a:p>
          <a:p>
            <a:pPr eaLnBrk="1" hangingPunct="1"/>
            <a:r>
              <a:rPr lang="en-US" smtClean="0"/>
              <a:t>During course of execution of program , </a:t>
            </a:r>
            <a:r>
              <a:rPr lang="en-US" smtClean="0">
                <a:solidFill>
                  <a:srgbClr val="7030A0"/>
                </a:solidFill>
              </a:rPr>
              <a:t>memory references for both data and instruction tends to cluster</a:t>
            </a:r>
          </a:p>
        </p:txBody>
      </p:sp>
      <p:sp>
        <p:nvSpPr>
          <p:cNvPr id="10243" name="TextBox 2"/>
          <p:cNvSpPr txBox="1">
            <a:spLocks noChangeArrowheads="1"/>
          </p:cNvSpPr>
          <p:nvPr/>
        </p:nvSpPr>
        <p:spPr bwMode="auto">
          <a:xfrm>
            <a:off x="838200" y="228600"/>
            <a:ext cx="2667000" cy="523875"/>
          </a:xfrm>
          <a:prstGeom prst="rect">
            <a:avLst/>
          </a:prstGeom>
          <a:noFill/>
          <a:ln w="9525">
            <a:noFill/>
            <a:miter lim="800000"/>
            <a:headEnd/>
            <a:tailEnd/>
          </a:ln>
        </p:spPr>
        <p:txBody>
          <a:bodyPr>
            <a:spAutoFit/>
          </a:bodyPr>
          <a:lstStyle/>
          <a:p>
            <a:r>
              <a:rPr lang="en-US" sz="2800">
                <a:solidFill>
                  <a:srgbClr val="7030A0"/>
                </a:solidFill>
              </a:rPr>
              <a:t>Observations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smtClean="0"/>
              <a:t>IDTR Register</a:t>
            </a:r>
          </a:p>
        </p:txBody>
      </p:sp>
      <p:sp>
        <p:nvSpPr>
          <p:cNvPr id="71683" name="Rectangle 3"/>
          <p:cNvSpPr>
            <a:spLocks noGrp="1" noChangeArrowheads="1"/>
          </p:cNvSpPr>
          <p:nvPr>
            <p:ph type="body" idx="1"/>
          </p:nvPr>
        </p:nvSpPr>
        <p:spPr/>
        <p:txBody>
          <a:bodyPr/>
          <a:lstStyle/>
          <a:p>
            <a:pPr eaLnBrk="1" hangingPunct="1"/>
            <a:r>
              <a:rPr lang="en-US" smtClean="0"/>
              <a:t>IDTR Holds</a:t>
            </a:r>
          </a:p>
          <a:p>
            <a:pPr lvl="1" eaLnBrk="1" hangingPunct="1"/>
            <a:r>
              <a:rPr lang="en-US" smtClean="0"/>
              <a:t>32 Bit Base address of IDT</a:t>
            </a:r>
          </a:p>
          <a:p>
            <a:pPr lvl="1" eaLnBrk="1" hangingPunct="1"/>
            <a:r>
              <a:rPr lang="en-US" smtClean="0"/>
              <a:t>16 bit limit value , defining size of IDT</a:t>
            </a:r>
          </a:p>
          <a:p>
            <a:pPr lvl="1" eaLnBrk="1" hangingPunct="1"/>
            <a:r>
              <a:rPr lang="en-US" smtClean="0"/>
              <a:t>On Power up/reset, Base part is set to 0 and limit is set to FFFFH</a:t>
            </a:r>
          </a:p>
          <a:p>
            <a:pPr eaLnBrk="1" hangingPunct="1"/>
            <a:r>
              <a:rPr lang="en-US" smtClean="0"/>
              <a:t>Each entry of IDT is of 8 bytes</a:t>
            </a:r>
          </a:p>
          <a:p>
            <a:pPr eaLnBrk="1" hangingPunct="1"/>
            <a:r>
              <a:rPr lang="en-US" smtClean="0"/>
              <a:t>LIDT, SIDT instruction can be used to load / store  IDTR</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smtClean="0"/>
              <a:t>LDTR Register</a:t>
            </a:r>
          </a:p>
        </p:txBody>
      </p:sp>
      <p:sp>
        <p:nvSpPr>
          <p:cNvPr id="72707" name="Rectangle 3"/>
          <p:cNvSpPr>
            <a:spLocks noGrp="1" noChangeArrowheads="1"/>
          </p:cNvSpPr>
          <p:nvPr>
            <p:ph type="body" idx="1"/>
          </p:nvPr>
        </p:nvSpPr>
        <p:spPr/>
        <p:txBody>
          <a:bodyPr/>
          <a:lstStyle/>
          <a:p>
            <a:pPr eaLnBrk="1" hangingPunct="1">
              <a:lnSpc>
                <a:spcPct val="90000"/>
              </a:lnSpc>
            </a:pPr>
            <a:r>
              <a:rPr lang="en-US" smtClean="0"/>
              <a:t>LDTR Holds</a:t>
            </a:r>
          </a:p>
          <a:p>
            <a:pPr lvl="1" eaLnBrk="1" hangingPunct="1">
              <a:lnSpc>
                <a:spcPct val="90000"/>
              </a:lnSpc>
            </a:pPr>
            <a:r>
              <a:rPr lang="en-US" smtClean="0"/>
              <a:t>32 Bit Base address of LDT</a:t>
            </a:r>
          </a:p>
          <a:p>
            <a:pPr lvl="1" eaLnBrk="1" hangingPunct="1">
              <a:lnSpc>
                <a:spcPct val="90000"/>
              </a:lnSpc>
            </a:pPr>
            <a:r>
              <a:rPr lang="en-US" smtClean="0"/>
              <a:t>16 bit limit value , defining size of LDT</a:t>
            </a:r>
          </a:p>
          <a:p>
            <a:pPr lvl="1" eaLnBrk="1" hangingPunct="1">
              <a:lnSpc>
                <a:spcPct val="90000"/>
              </a:lnSpc>
            </a:pPr>
            <a:r>
              <a:rPr lang="en-US" smtClean="0"/>
              <a:t>Attribute for descriptor table</a:t>
            </a:r>
          </a:p>
          <a:p>
            <a:pPr lvl="1" eaLnBrk="1" hangingPunct="1">
              <a:lnSpc>
                <a:spcPct val="90000"/>
              </a:lnSpc>
            </a:pPr>
            <a:r>
              <a:rPr lang="en-US" smtClean="0"/>
              <a:t>On Power up/reset, Base part is set to 0 and limit is set to FFFFH</a:t>
            </a:r>
          </a:p>
          <a:p>
            <a:pPr eaLnBrk="1" hangingPunct="1">
              <a:lnSpc>
                <a:spcPct val="90000"/>
              </a:lnSpc>
            </a:pPr>
            <a:r>
              <a:rPr lang="en-US" smtClean="0"/>
              <a:t>Each entry of LDT is of 8 bytes</a:t>
            </a:r>
          </a:p>
          <a:p>
            <a:pPr eaLnBrk="1" hangingPunct="1">
              <a:lnSpc>
                <a:spcPct val="90000"/>
              </a:lnSpc>
            </a:pPr>
            <a:r>
              <a:rPr lang="en-US" smtClean="0"/>
              <a:t>LIDT, SIDT instruction can be used to load / store  IDTR</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smtClean="0"/>
              <a:t>IDTR Register</a:t>
            </a:r>
          </a:p>
        </p:txBody>
      </p:sp>
      <p:sp>
        <p:nvSpPr>
          <p:cNvPr id="73731" name="Rectangle 3"/>
          <p:cNvSpPr>
            <a:spLocks noGrp="1" noChangeArrowheads="1"/>
          </p:cNvSpPr>
          <p:nvPr>
            <p:ph type="body" idx="1"/>
          </p:nvPr>
        </p:nvSpPr>
        <p:spPr/>
        <p:txBody>
          <a:bodyPr/>
          <a:lstStyle/>
          <a:p>
            <a:pPr eaLnBrk="1" hangingPunct="1"/>
            <a:r>
              <a:rPr lang="en-US" smtClean="0"/>
              <a:t>IDTR Holds</a:t>
            </a:r>
          </a:p>
          <a:p>
            <a:pPr lvl="1" eaLnBrk="1" hangingPunct="1"/>
            <a:r>
              <a:rPr lang="en-US" smtClean="0"/>
              <a:t>32 Bit Base address of GDT</a:t>
            </a:r>
          </a:p>
          <a:p>
            <a:pPr lvl="1" eaLnBrk="1" hangingPunct="1"/>
            <a:r>
              <a:rPr lang="en-US" smtClean="0"/>
              <a:t>16 bit limit value , defining size of GDT</a:t>
            </a:r>
          </a:p>
          <a:p>
            <a:pPr lvl="1" eaLnBrk="1" hangingPunct="1"/>
            <a:r>
              <a:rPr lang="en-US" smtClean="0"/>
              <a:t>On Power up/reset, Base part is set to 0 and limit is set to FFFFH</a:t>
            </a:r>
          </a:p>
          <a:p>
            <a:pPr eaLnBrk="1" hangingPunct="1"/>
            <a:r>
              <a:rPr lang="en-US" smtClean="0"/>
              <a:t>Each entry of IDT is of 8 bytes</a:t>
            </a:r>
          </a:p>
          <a:p>
            <a:pPr eaLnBrk="1" hangingPunct="1"/>
            <a:r>
              <a:rPr lang="en-US" smtClean="0"/>
              <a:t>LIDT, SIDT instruction can be used to load / store  IDTR</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sz="4000" smtClean="0"/>
              <a:t>Logical Address to linear address Translation</a:t>
            </a:r>
          </a:p>
        </p:txBody>
      </p:sp>
      <p:pic>
        <p:nvPicPr>
          <p:cNvPr id="74755" name="Picture 4"/>
          <p:cNvPicPr>
            <a:picLocks noChangeAspect="1" noChangeArrowheads="1"/>
          </p:cNvPicPr>
          <p:nvPr/>
        </p:nvPicPr>
        <p:blipFill>
          <a:blip r:embed="rId3" cstate="print"/>
          <a:srcRect/>
          <a:stretch>
            <a:fillRect/>
          </a:stretch>
        </p:blipFill>
        <p:spPr bwMode="auto">
          <a:xfrm>
            <a:off x="685800" y="1905000"/>
            <a:ext cx="8077200" cy="4343400"/>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57200" y="274638"/>
            <a:ext cx="8229600" cy="487362"/>
          </a:xfrm>
        </p:spPr>
        <p:txBody>
          <a:bodyPr/>
          <a:lstStyle/>
          <a:p>
            <a:pPr eaLnBrk="1" hangingPunct="1"/>
            <a:r>
              <a:rPr lang="en-US" sz="2400" smtClean="0"/>
              <a:t>General Format for Descriptor table Entry</a:t>
            </a:r>
          </a:p>
        </p:txBody>
      </p:sp>
      <p:pic>
        <p:nvPicPr>
          <p:cNvPr id="75779" name="Picture 4"/>
          <p:cNvPicPr>
            <a:picLocks noChangeAspect="1" noChangeArrowheads="1"/>
          </p:cNvPicPr>
          <p:nvPr/>
        </p:nvPicPr>
        <p:blipFill>
          <a:blip r:embed="rId3" cstate="print"/>
          <a:srcRect/>
          <a:stretch>
            <a:fillRect/>
          </a:stretch>
        </p:blipFill>
        <p:spPr bwMode="auto">
          <a:xfrm>
            <a:off x="990600" y="914400"/>
            <a:ext cx="7086600" cy="441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cstate="print"/>
          <a:srcRect/>
          <a:stretch>
            <a:fillRect/>
          </a:stretch>
        </p:blipFill>
        <p:spPr bwMode="auto">
          <a:xfrm>
            <a:off x="838200" y="381000"/>
            <a:ext cx="6019800" cy="4572000"/>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cstate="print"/>
          <a:srcRect/>
          <a:stretch>
            <a:fillRect/>
          </a:stretch>
        </p:blipFill>
        <p:spPr bwMode="auto">
          <a:xfrm>
            <a:off x="457200" y="381000"/>
            <a:ext cx="8153400" cy="6248400"/>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sz="2800" dirty="0" smtClean="0"/>
              <a:t>Conforming / non conforming code segment </a:t>
            </a:r>
            <a:endParaRPr lang="en-US" sz="2800" dirty="0"/>
          </a:p>
        </p:txBody>
      </p:sp>
      <p:sp>
        <p:nvSpPr>
          <p:cNvPr id="3" name="Content Placeholder 2"/>
          <p:cNvSpPr>
            <a:spLocks noGrp="1"/>
          </p:cNvSpPr>
          <p:nvPr>
            <p:ph idx="1"/>
          </p:nvPr>
        </p:nvSpPr>
        <p:spPr>
          <a:xfrm>
            <a:off x="457200" y="1066800"/>
            <a:ext cx="8229600" cy="5059363"/>
          </a:xfrm>
        </p:spPr>
        <p:txBody>
          <a:bodyPr/>
          <a:lstStyle/>
          <a:p>
            <a:r>
              <a:rPr lang="en-US" dirty="0" smtClean="0"/>
              <a:t>C= 0 Non conforming </a:t>
            </a:r>
          </a:p>
          <a:p>
            <a:pPr lvl="1"/>
            <a:r>
              <a:rPr lang="en-US" dirty="0" smtClean="0"/>
              <a:t> Non conforming code segment can only be accessed by programs whose CPL matches the target code DPL </a:t>
            </a:r>
          </a:p>
          <a:p>
            <a:r>
              <a:rPr lang="en-US" dirty="0" smtClean="0"/>
              <a:t>C=1 Conforming code </a:t>
            </a:r>
          </a:p>
          <a:p>
            <a:pPr lvl="1"/>
            <a:r>
              <a:rPr lang="en-US" dirty="0" smtClean="0"/>
              <a:t>Conforming code can be accessed by program whose CPL &gt; Accessed code DPL</a:t>
            </a:r>
          </a:p>
          <a:p>
            <a:pPr lvl="1"/>
            <a:r>
              <a:rPr lang="en-US" dirty="0" smtClean="0"/>
              <a:t>Accessed code runs at privilege of calling program </a:t>
            </a:r>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sz="3600" dirty="0" smtClean="0"/>
              <a:t>How a new code segment is accessed?</a:t>
            </a:r>
            <a:endParaRPr lang="en-US" sz="3600" dirty="0"/>
          </a:p>
        </p:txBody>
      </p:sp>
      <p:sp>
        <p:nvSpPr>
          <p:cNvPr id="3" name="Content Placeholder 2"/>
          <p:cNvSpPr>
            <a:spLocks noGrp="1"/>
          </p:cNvSpPr>
          <p:nvPr>
            <p:ph idx="1"/>
          </p:nvPr>
        </p:nvSpPr>
        <p:spPr>
          <a:xfrm>
            <a:off x="457200" y="1219200"/>
            <a:ext cx="8229600" cy="4906963"/>
          </a:xfrm>
        </p:spPr>
        <p:txBody>
          <a:bodyPr/>
          <a:lstStyle/>
          <a:p>
            <a:r>
              <a:rPr lang="en-US" dirty="0" smtClean="0"/>
              <a:t>Execution of far jump</a:t>
            </a:r>
          </a:p>
          <a:p>
            <a:r>
              <a:rPr lang="en-US" dirty="0" smtClean="0"/>
              <a:t>Execution of far call</a:t>
            </a:r>
          </a:p>
          <a:p>
            <a:r>
              <a:rPr lang="en-US" dirty="0" smtClean="0"/>
              <a:t>Hardware interrupt or software exception</a:t>
            </a:r>
          </a:p>
          <a:p>
            <a:r>
              <a:rPr lang="en-US" dirty="0" smtClean="0"/>
              <a:t>Initiation/resumption of new/ existing task</a:t>
            </a:r>
          </a:p>
          <a:p>
            <a:r>
              <a:rPr lang="en-US" dirty="0" smtClean="0"/>
              <a:t>Execution of  far Return</a:t>
            </a:r>
          </a:p>
          <a:p>
            <a:r>
              <a:rPr lang="en-US" dirty="0" smtClean="0"/>
              <a:t>Execution of IRET </a:t>
            </a: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sz="3600" dirty="0" smtClean="0"/>
              <a:t>Context /task switch</a:t>
            </a:r>
            <a:endParaRPr lang="en-US" sz="3600" dirty="0"/>
          </a:p>
        </p:txBody>
      </p:sp>
      <p:sp>
        <p:nvSpPr>
          <p:cNvPr id="3" name="Content Placeholder 2"/>
          <p:cNvSpPr>
            <a:spLocks noGrp="1"/>
          </p:cNvSpPr>
          <p:nvPr>
            <p:ph idx="1"/>
          </p:nvPr>
        </p:nvSpPr>
        <p:spPr>
          <a:xfrm>
            <a:off x="457200" y="990600"/>
            <a:ext cx="8229600" cy="5135563"/>
          </a:xfrm>
        </p:spPr>
        <p:txBody>
          <a:bodyPr/>
          <a:lstStyle/>
          <a:p>
            <a:r>
              <a:rPr lang="en-US" dirty="0" smtClean="0"/>
              <a:t>On expiry of time slice, hardware interrupt is generated </a:t>
            </a:r>
          </a:p>
          <a:p>
            <a:r>
              <a:rPr lang="en-US" dirty="0" smtClean="0"/>
              <a:t>On interrupt, control is returned to the OS</a:t>
            </a:r>
          </a:p>
          <a:p>
            <a:pPr lvl="1"/>
            <a:r>
              <a:rPr lang="en-US" dirty="0" smtClean="0"/>
              <a:t>OS takes the snap shot of the executing process and save it in current task’s TSS </a:t>
            </a:r>
          </a:p>
          <a:p>
            <a:pPr lvl="1"/>
            <a:r>
              <a:rPr lang="en-US" dirty="0" smtClean="0"/>
              <a:t>OS determines the next task to be executed, loads the context of new task  from its TSS and starts execution</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z="4000" smtClean="0"/>
              <a:t>Memory Management Requirement</a:t>
            </a:r>
          </a:p>
        </p:txBody>
      </p:sp>
      <p:sp>
        <p:nvSpPr>
          <p:cNvPr id="11267" name="Rectangle 3"/>
          <p:cNvSpPr>
            <a:spLocks noGrp="1" noChangeArrowheads="1"/>
          </p:cNvSpPr>
          <p:nvPr>
            <p:ph type="body" idx="1"/>
          </p:nvPr>
        </p:nvSpPr>
        <p:spPr/>
        <p:txBody>
          <a:bodyPr/>
          <a:lstStyle/>
          <a:p>
            <a:pPr eaLnBrk="1" hangingPunct="1"/>
            <a:r>
              <a:rPr lang="en-US" smtClean="0"/>
              <a:t>Relocation</a:t>
            </a:r>
          </a:p>
          <a:p>
            <a:pPr eaLnBrk="1" hangingPunct="1"/>
            <a:r>
              <a:rPr lang="en-US" smtClean="0"/>
              <a:t>Protection</a:t>
            </a:r>
          </a:p>
          <a:p>
            <a:pPr eaLnBrk="1" hangingPunct="1"/>
            <a:r>
              <a:rPr lang="en-US" smtClean="0"/>
              <a:t>Sharing</a:t>
            </a:r>
          </a:p>
          <a:p>
            <a:pPr eaLnBrk="1" hangingPunct="1"/>
            <a:r>
              <a:rPr lang="en-US" smtClean="0"/>
              <a:t>Logical organization</a:t>
            </a:r>
          </a:p>
          <a:p>
            <a:pPr eaLnBrk="1" hangingPunct="1"/>
            <a:r>
              <a:rPr lang="en-US" smtClean="0"/>
              <a:t>Physical organization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p:cNvPicPr>
            <a:picLocks noChangeAspect="1" noChangeArrowheads="1"/>
          </p:cNvPicPr>
          <p:nvPr/>
        </p:nvPicPr>
        <p:blipFill>
          <a:blip r:embed="rId2" cstate="print"/>
          <a:srcRect/>
          <a:stretch>
            <a:fillRect/>
          </a:stretch>
        </p:blipFill>
        <p:spPr bwMode="auto">
          <a:xfrm>
            <a:off x="457200" y="152400"/>
            <a:ext cx="8001000" cy="6553199"/>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Role of RPL, CPL, DPL</a:t>
            </a:r>
            <a:endParaRPr lang="en-US" sz="3600" dirty="0"/>
          </a:p>
        </p:txBody>
      </p:sp>
      <p:sp>
        <p:nvSpPr>
          <p:cNvPr id="3" name="Content Placeholder 2"/>
          <p:cNvSpPr>
            <a:spLocks noGrp="1"/>
          </p:cNvSpPr>
          <p:nvPr>
            <p:ph idx="1"/>
          </p:nvPr>
        </p:nvSpPr>
        <p:spPr/>
        <p:txBody>
          <a:bodyPr/>
          <a:lstStyle/>
          <a:p>
            <a:r>
              <a:rPr lang="en-US" dirty="0" smtClean="0"/>
              <a:t>When currently executing program executes a far jump</a:t>
            </a:r>
          </a:p>
          <a:p>
            <a:pPr lvl="1"/>
            <a:r>
              <a:rPr lang="en-US" dirty="0" smtClean="0"/>
              <a:t>DPL is compared with max( CPL, RPL)</a:t>
            </a: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p:cNvPicPr>
            <a:picLocks noChangeAspect="1" noChangeArrowheads="1"/>
          </p:cNvPicPr>
          <p:nvPr/>
        </p:nvPicPr>
        <p:blipFill>
          <a:blip r:embed="rId2" cstate="print"/>
          <a:srcRect/>
          <a:stretch>
            <a:fillRect/>
          </a:stretch>
        </p:blipFill>
        <p:spPr bwMode="auto">
          <a:xfrm>
            <a:off x="762000" y="152400"/>
            <a:ext cx="7543800" cy="6476999"/>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9986" name="Picture 2"/>
          <p:cNvPicPr>
            <a:picLocks noChangeAspect="1" noChangeArrowheads="1"/>
          </p:cNvPicPr>
          <p:nvPr/>
        </p:nvPicPr>
        <p:blipFill>
          <a:blip r:embed="rId2" cstate="print"/>
          <a:srcRect/>
          <a:stretch>
            <a:fillRect/>
          </a:stretch>
        </p:blipFill>
        <p:spPr bwMode="auto">
          <a:xfrm>
            <a:off x="914400" y="1676401"/>
            <a:ext cx="7010400" cy="4648200"/>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Expand UP/Down </a:t>
            </a:r>
            <a:endParaRPr lang="en-US" dirty="0"/>
          </a:p>
        </p:txBody>
      </p:sp>
      <p:sp>
        <p:nvSpPr>
          <p:cNvPr id="3" name="Content Placeholder 2"/>
          <p:cNvSpPr>
            <a:spLocks noGrp="1"/>
          </p:cNvSpPr>
          <p:nvPr>
            <p:ph idx="1"/>
          </p:nvPr>
        </p:nvSpPr>
        <p:spPr/>
        <p:txBody>
          <a:bodyPr/>
          <a:lstStyle/>
          <a:p>
            <a:r>
              <a:rPr lang="en-US" dirty="0" smtClean="0"/>
              <a:t>Expand up</a:t>
            </a:r>
          </a:p>
          <a:p>
            <a:pPr lvl="1"/>
            <a:r>
              <a:rPr lang="en-US" dirty="0" smtClean="0"/>
              <a:t>Lowest address ( BOS)= Base address</a:t>
            </a:r>
          </a:p>
          <a:p>
            <a:pPr lvl="1"/>
            <a:r>
              <a:rPr lang="en-US" dirty="0" smtClean="0"/>
              <a:t>Highest Address (TOS)= Base +limit</a:t>
            </a:r>
          </a:p>
          <a:p>
            <a:r>
              <a:rPr lang="en-US" dirty="0" smtClean="0"/>
              <a:t>Expand down</a:t>
            </a:r>
          </a:p>
          <a:p>
            <a:pPr lvl="1"/>
            <a:r>
              <a:rPr lang="en-US" dirty="0" smtClean="0"/>
              <a:t>Lowest address ( BOS)= Base +limit-1</a:t>
            </a:r>
          </a:p>
          <a:p>
            <a:pPr lvl="1"/>
            <a:r>
              <a:rPr lang="en-US" dirty="0" smtClean="0"/>
              <a:t>Highest Address (TOS)= Base + </a:t>
            </a:r>
            <a:r>
              <a:rPr lang="en-US" dirty="0" err="1" smtClean="0"/>
              <a:t>FFFFh</a:t>
            </a:r>
            <a:r>
              <a:rPr lang="en-US" dirty="0" smtClean="0"/>
              <a:t> or FFFF </a:t>
            </a:r>
            <a:r>
              <a:rPr lang="en-US" dirty="0" err="1" smtClean="0"/>
              <a:t>FFFFh</a:t>
            </a:r>
            <a:endParaRPr lang="en-US" dirty="0" smtClean="0"/>
          </a:p>
          <a:p>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Privilege check in CS : Issues</a:t>
            </a:r>
            <a:endParaRPr lang="en-US" dirty="0"/>
          </a:p>
        </p:txBody>
      </p:sp>
      <p:sp>
        <p:nvSpPr>
          <p:cNvPr id="3" name="Content Placeholder 2"/>
          <p:cNvSpPr>
            <a:spLocks noGrp="1"/>
          </p:cNvSpPr>
          <p:nvPr>
            <p:ph idx="1"/>
          </p:nvPr>
        </p:nvSpPr>
        <p:spPr>
          <a:xfrm>
            <a:off x="457200" y="1600200"/>
            <a:ext cx="8229600" cy="4876800"/>
          </a:xfrm>
        </p:spPr>
        <p:txBody>
          <a:bodyPr/>
          <a:lstStyle/>
          <a:p>
            <a:r>
              <a:rPr lang="en-US" dirty="0" smtClean="0"/>
              <a:t>Assume OS has a code segment with privilege level 0</a:t>
            </a:r>
          </a:p>
          <a:p>
            <a:r>
              <a:rPr lang="en-US" dirty="0" smtClean="0"/>
              <a:t>It has number of procedures within this segments</a:t>
            </a:r>
          </a:p>
          <a:p>
            <a:r>
              <a:rPr lang="en-US" dirty="0" smtClean="0"/>
              <a:t>Some of these procedures   should only be accessed by OS code residing at privilege 1 or 2 </a:t>
            </a:r>
          </a:p>
          <a:p>
            <a:r>
              <a:rPr lang="en-US" dirty="0" smtClean="0"/>
              <a:t>Some of the procedures  can be accessed by application at privilege 3 </a:t>
            </a: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Gate </a:t>
            </a:r>
            <a:endParaRPr lang="en-US" dirty="0"/>
          </a:p>
        </p:txBody>
      </p:sp>
      <p:sp>
        <p:nvSpPr>
          <p:cNvPr id="3" name="Content Placeholder 2"/>
          <p:cNvSpPr>
            <a:spLocks noGrp="1"/>
          </p:cNvSpPr>
          <p:nvPr>
            <p:ph idx="1"/>
          </p:nvPr>
        </p:nvSpPr>
        <p:spPr>
          <a:xfrm>
            <a:off x="457200" y="1295400"/>
            <a:ext cx="8458200" cy="5410200"/>
          </a:xfrm>
        </p:spPr>
        <p:txBody>
          <a:bodyPr/>
          <a:lstStyle/>
          <a:p>
            <a:r>
              <a:rPr lang="en-US" dirty="0" smtClean="0"/>
              <a:t>Call gate is special OS descriptor</a:t>
            </a:r>
          </a:p>
          <a:p>
            <a:pPr lvl="1"/>
            <a:r>
              <a:rPr lang="en-US" dirty="0" smtClean="0"/>
              <a:t>May reside in GDT or LDT </a:t>
            </a:r>
          </a:p>
          <a:p>
            <a:pPr lvl="1"/>
            <a:r>
              <a:rPr lang="en-US" dirty="0" smtClean="0"/>
              <a:t>It is used for transferring control to a procedure whose privilege level is equal or greater than calling program </a:t>
            </a:r>
          </a:p>
          <a:p>
            <a:pPr lvl="1"/>
            <a:r>
              <a:rPr lang="en-US" dirty="0" smtClean="0"/>
              <a:t>Far call instruction can use call gate to transfer control to procedure with a higher privilege level</a:t>
            </a:r>
          </a:p>
          <a:p>
            <a:pPr lvl="1"/>
            <a:r>
              <a:rPr lang="en-US" dirty="0" smtClean="0"/>
              <a:t>Far jump instruction can use call gate to transfer control to procedure with same privilege level or to a conforming code segment </a:t>
            </a:r>
          </a:p>
          <a:p>
            <a:pPr lvl="1"/>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gate </a:t>
            </a:r>
            <a:endParaRPr lang="en-US" dirty="0"/>
          </a:p>
        </p:txBody>
      </p:sp>
      <p:sp>
        <p:nvSpPr>
          <p:cNvPr id="3" name="Content Placeholder 2"/>
          <p:cNvSpPr>
            <a:spLocks noGrp="1"/>
          </p:cNvSpPr>
          <p:nvPr>
            <p:ph idx="1"/>
          </p:nvPr>
        </p:nvSpPr>
        <p:spPr/>
        <p:txBody>
          <a:bodyPr/>
          <a:lstStyle/>
          <a:p>
            <a:r>
              <a:rPr lang="en-US" dirty="0" smtClean="0"/>
              <a:t>It contains indirect pointer to code segment  and entry point </a:t>
            </a:r>
          </a:p>
          <a:p>
            <a:r>
              <a:rPr lang="en-US" dirty="0" smtClean="0"/>
              <a:t>When Far call is executed</a:t>
            </a:r>
          </a:p>
          <a:p>
            <a:pPr lvl="1"/>
            <a:r>
              <a:rPr lang="en-US" dirty="0" smtClean="0"/>
              <a:t>CS selector identifies the GDT/ LDT entry containing call gate </a:t>
            </a:r>
          </a:p>
          <a:p>
            <a:pPr lvl="1"/>
            <a:r>
              <a:rPr lang="en-US" dirty="0" smtClean="0"/>
              <a:t>Offset of the far call is discarded . The actual offset is obtained from call gate </a:t>
            </a:r>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p:cNvPicPr>
            <a:picLocks noChangeAspect="1" noChangeArrowheads="1"/>
          </p:cNvPicPr>
          <p:nvPr/>
        </p:nvPicPr>
        <p:blipFill>
          <a:blip r:embed="rId2" cstate="print"/>
          <a:srcRect/>
          <a:stretch>
            <a:fillRect/>
          </a:stretch>
        </p:blipFill>
        <p:spPr bwMode="auto">
          <a:xfrm>
            <a:off x="381000" y="457200"/>
            <a:ext cx="8000999" cy="5943600"/>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X =0 16 bit call gate </a:t>
            </a:r>
          </a:p>
          <a:p>
            <a:r>
              <a:rPr lang="en-US" dirty="0" smtClean="0"/>
              <a:t>X=1 32 bit call gate </a:t>
            </a:r>
          </a:p>
          <a:p>
            <a:r>
              <a:rPr lang="en-US" dirty="0" err="1" smtClean="0"/>
              <a:t>Dword</a:t>
            </a:r>
            <a:r>
              <a:rPr lang="en-US" dirty="0" smtClean="0"/>
              <a:t> count : number of </a:t>
            </a:r>
            <a:r>
              <a:rPr lang="en-US" dirty="0" err="1" smtClean="0"/>
              <a:t>dwords</a:t>
            </a:r>
            <a:r>
              <a:rPr lang="en-US" dirty="0" smtClean="0"/>
              <a:t> to be copied from caller stack to called stack</a:t>
            </a:r>
          </a:p>
          <a:p>
            <a:r>
              <a:rPr lang="en-US" dirty="0" smtClean="0"/>
              <a:t>DPL defines minimum privilege level caller must have  to use  the gate </a:t>
            </a:r>
          </a:p>
          <a:p>
            <a:r>
              <a:rPr lang="en-US" dirty="0" smtClean="0"/>
              <a:t>If DPL is 3 then any program with </a:t>
            </a:r>
            <a:r>
              <a:rPr lang="en-US" dirty="0" err="1" smtClean="0"/>
              <a:t>privilage</a:t>
            </a:r>
            <a:r>
              <a:rPr lang="en-US" dirty="0" smtClean="0"/>
              <a:t>  level 3 or higher ( 0,1,2) can use gate </a:t>
            </a:r>
          </a:p>
          <a:p>
            <a:pPr>
              <a:buNone/>
            </a:pPr>
            <a:endParaRPr lang="en-US" dirty="0"/>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1520</TotalTime>
  <Words>3482</Words>
  <Application>Microsoft Office PowerPoint</Application>
  <PresentationFormat>On-screen Show (4:3)</PresentationFormat>
  <Paragraphs>579</Paragraphs>
  <Slides>106</Slides>
  <Notes>73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106</vt:i4>
      </vt:variant>
    </vt:vector>
  </HeadingPairs>
  <TitlesOfParts>
    <vt:vector size="114" baseType="lpstr">
      <vt:lpstr>Arial</vt:lpstr>
      <vt:lpstr>Calibri</vt:lpstr>
      <vt:lpstr>Helvetica</vt:lpstr>
      <vt:lpstr>Monotype Sorts</vt:lpstr>
      <vt:lpstr>Symbol</vt:lpstr>
      <vt:lpstr>Times New Roman</vt:lpstr>
      <vt:lpstr>Wingdings</vt:lpstr>
      <vt:lpstr>Default Design</vt:lpstr>
      <vt:lpstr>Memory Management</vt:lpstr>
      <vt:lpstr>Memory</vt:lpstr>
      <vt:lpstr>Memory Management</vt:lpstr>
      <vt:lpstr>PowerPoint Presentation</vt:lpstr>
      <vt:lpstr>PowerPoint Presentation</vt:lpstr>
      <vt:lpstr>Example (two level memory)</vt:lpstr>
      <vt:lpstr>PowerPoint Presentation</vt:lpstr>
      <vt:lpstr>PowerPoint Presentation</vt:lpstr>
      <vt:lpstr>Memory Management Requirement</vt:lpstr>
      <vt:lpstr>PowerPoint Presentation</vt:lpstr>
      <vt:lpstr>Binding of Instructions and Data to Memory</vt:lpstr>
      <vt:lpstr>Loading Program into main memory</vt:lpstr>
      <vt:lpstr>Fixed Partitioning</vt:lpstr>
      <vt:lpstr>Equal size fixed Partition</vt:lpstr>
      <vt:lpstr>Overlays</vt:lpstr>
      <vt:lpstr>Assembler example -Overlay cont.. </vt:lpstr>
      <vt:lpstr>Unequal size partition</vt:lpstr>
      <vt:lpstr>PowerPoint Presentation</vt:lpstr>
      <vt:lpstr>PowerPoint Presentation</vt:lpstr>
      <vt:lpstr>Dynamic Partitioning</vt:lpstr>
      <vt:lpstr>PowerPoint Presentation</vt:lpstr>
      <vt:lpstr>PowerPoint Presentation</vt:lpstr>
      <vt:lpstr>How to satisfy a request of size n from a list of free holes. </vt:lpstr>
      <vt:lpstr>PowerPoint Presentation</vt:lpstr>
      <vt:lpstr>PowerPoint Presentation</vt:lpstr>
      <vt:lpstr>Buddy System </vt:lpstr>
      <vt:lpstr>PowerPoint Presentation</vt:lpstr>
      <vt:lpstr>PowerPoint Presentation</vt:lpstr>
      <vt:lpstr>Fragmentation</vt:lpstr>
      <vt:lpstr>Assumptions </vt:lpstr>
      <vt:lpstr>Observations </vt:lpstr>
      <vt:lpstr>PowerPoint Presentation</vt:lpstr>
      <vt:lpstr>Memory Management </vt:lpstr>
      <vt:lpstr>Memory allocation Problems</vt:lpstr>
      <vt:lpstr>Dynamic Partitioning (paging) </vt:lpstr>
      <vt:lpstr>Dynamic Partitioning (paging) </vt:lpstr>
      <vt:lpstr>Paging </vt:lpstr>
      <vt:lpstr>PowerPoint Presentation</vt:lpstr>
      <vt:lpstr>Address Translation Example</vt:lpstr>
      <vt:lpstr>PowerPoint Presentation</vt:lpstr>
      <vt:lpstr>Address Translation Architecture </vt:lpstr>
      <vt:lpstr>Paging Example </vt:lpstr>
      <vt:lpstr>PowerPoint Presentation</vt:lpstr>
      <vt:lpstr>PowerPoint Presentation</vt:lpstr>
      <vt:lpstr>PowerPoint Presentation</vt:lpstr>
      <vt:lpstr>Paging : Issues </vt:lpstr>
      <vt:lpstr>Implementation Issues</vt:lpstr>
      <vt:lpstr>Multilevel Page Directory</vt:lpstr>
      <vt:lpstr>Minimum number of frame </vt:lpstr>
      <vt:lpstr>Page table location </vt:lpstr>
      <vt:lpstr>PowerPoint Presentation</vt:lpstr>
      <vt:lpstr>Multi level paging </vt:lpstr>
      <vt:lpstr>Linear Address Translation </vt:lpstr>
      <vt:lpstr>PowerPoint Presentation</vt:lpstr>
      <vt:lpstr>PowerPoint Presentation</vt:lpstr>
      <vt:lpstr>PowerPoint Presentation</vt:lpstr>
      <vt:lpstr>PowerPoint Presentation</vt:lpstr>
      <vt:lpstr>Paging summary </vt:lpstr>
      <vt:lpstr>Paging : issues </vt:lpstr>
      <vt:lpstr>Associative Register</vt:lpstr>
      <vt:lpstr>Effective Access Time</vt:lpstr>
      <vt:lpstr>Inverted Page Table</vt:lpstr>
      <vt:lpstr>Inverted Page Table Architecture</vt:lpstr>
      <vt:lpstr>Hashed Page Tables</vt:lpstr>
      <vt:lpstr>Hashed Page Table</vt:lpstr>
      <vt:lpstr>Segmentation</vt:lpstr>
      <vt:lpstr>Logical View of Segmentation</vt:lpstr>
      <vt:lpstr>PowerPoint Presentation</vt:lpstr>
      <vt:lpstr>Segmentation Architecture</vt:lpstr>
      <vt:lpstr>PowerPoint Presentation</vt:lpstr>
      <vt:lpstr>Segmentation Architecture (Cont.)</vt:lpstr>
      <vt:lpstr>Sharing of segments</vt:lpstr>
      <vt:lpstr>Segmentation In 80X86 Processor</vt:lpstr>
      <vt:lpstr>PowerPoint Presentation</vt:lpstr>
      <vt:lpstr>PowerPoint Presentation</vt:lpstr>
      <vt:lpstr>PowerPoint Presentation</vt:lpstr>
      <vt:lpstr>Memory Management Registers</vt:lpstr>
      <vt:lpstr>PowerPoint Presentation</vt:lpstr>
      <vt:lpstr>GDTR Register</vt:lpstr>
      <vt:lpstr>IDTR Register</vt:lpstr>
      <vt:lpstr>LDTR Register</vt:lpstr>
      <vt:lpstr>IDTR Register</vt:lpstr>
      <vt:lpstr>Logical Address to linear address Translation</vt:lpstr>
      <vt:lpstr>General Format for Descriptor table Entry</vt:lpstr>
      <vt:lpstr>PowerPoint Presentation</vt:lpstr>
      <vt:lpstr>PowerPoint Presentation</vt:lpstr>
      <vt:lpstr>Conforming / non conforming code segment </vt:lpstr>
      <vt:lpstr>How a new code segment is accessed?</vt:lpstr>
      <vt:lpstr>Context /task switch</vt:lpstr>
      <vt:lpstr>PowerPoint Presentation</vt:lpstr>
      <vt:lpstr>Role of RPL, CPL, DPL</vt:lpstr>
      <vt:lpstr>PowerPoint Presentation</vt:lpstr>
      <vt:lpstr>PowerPoint Presentation</vt:lpstr>
      <vt:lpstr>Expand UP/Down </vt:lpstr>
      <vt:lpstr>Privilege check in CS : Issues</vt:lpstr>
      <vt:lpstr>Call Gate </vt:lpstr>
      <vt:lpstr>Call gate </vt:lpstr>
      <vt:lpstr>PowerPoint Presentation</vt:lpstr>
      <vt:lpstr>PowerPoint Presentation</vt:lpstr>
      <vt:lpstr>Call gate example </vt:lpstr>
      <vt:lpstr>Call gate descriptor </vt:lpstr>
      <vt:lpstr>Call gate selector </vt:lpstr>
      <vt:lpstr>PowerPoint Presentation</vt:lpstr>
      <vt:lpstr>Code segment descriptor </vt:lpstr>
      <vt:lpstr>Call gate privilege check using Far call </vt:lpstr>
      <vt:lpstr>Protection Ring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JPM</dc:creator>
  <cp:lastModifiedBy>Admin</cp:lastModifiedBy>
  <cp:revision>96</cp:revision>
  <cp:lastPrinted>1601-01-01T00:00:00Z</cp:lastPrinted>
  <dcterms:created xsi:type="dcterms:W3CDTF">1601-01-01T00:00:00Z</dcterms:created>
  <dcterms:modified xsi:type="dcterms:W3CDTF">2020-11-10T11:27:32Z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